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4"/>
  </p:notesMasterIdLst>
  <p:sldIdLst>
    <p:sldId id="256" r:id="rId2"/>
    <p:sldId id="257" r:id="rId3"/>
    <p:sldId id="263" r:id="rId4"/>
    <p:sldId id="282" r:id="rId5"/>
    <p:sldId id="264" r:id="rId6"/>
    <p:sldId id="265" r:id="rId7"/>
    <p:sldId id="266" r:id="rId8"/>
    <p:sldId id="267" r:id="rId9"/>
    <p:sldId id="274" r:id="rId10"/>
    <p:sldId id="268" r:id="rId11"/>
    <p:sldId id="269" r:id="rId12"/>
    <p:sldId id="270" r:id="rId13"/>
    <p:sldId id="271" r:id="rId14"/>
    <p:sldId id="272" r:id="rId15"/>
    <p:sldId id="289" r:id="rId16"/>
    <p:sldId id="273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3" r:id="rId25"/>
    <p:sldId id="284" r:id="rId26"/>
    <p:sldId id="259" r:id="rId27"/>
    <p:sldId id="261" r:id="rId28"/>
    <p:sldId id="262" r:id="rId29"/>
    <p:sldId id="285" r:id="rId30"/>
    <p:sldId id="288" r:id="rId31"/>
    <p:sldId id="290" r:id="rId32"/>
    <p:sldId id="258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34E236-DE7F-490C-855F-5ECD671362AF}" type="datetimeFigureOut">
              <a:rPr lang="en-US" smtClean="0"/>
              <a:t>8/2/2013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572B15-7FDA-4183-A550-3919F0742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07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TCB = Trusted Computing Base</a:t>
            </a:r>
          </a:p>
          <a:p>
            <a:r>
              <a:rPr lang="en-US" dirty="0" smtClean="0"/>
              <a:t>For the </a:t>
            </a:r>
            <a:r>
              <a:rPr lang="en-US" dirty="0" err="1" smtClean="0"/>
              <a:t>pupose</a:t>
            </a:r>
            <a:r>
              <a:rPr lang="en-US" baseline="0" dirty="0" smtClean="0"/>
              <a:t> of this presentation, this is considered to be the Linux kernel</a:t>
            </a:r>
          </a:p>
          <a:p>
            <a:r>
              <a:rPr lang="en-US" dirty="0" smtClean="0"/>
              <a:t>Forget formal methods, can’t prove anything in real environments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72B15-7FDA-4183-A550-3919F074285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923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2D71F7E-42FB-49D6-B7DA-BDD416520353}" type="datetimeFigureOut">
              <a:rPr lang="en-US" smtClean="0"/>
              <a:t>8/2/2013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95B811D-6834-4023-B3DA-40B6B175D6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71F7E-42FB-49D6-B7DA-BDD416520353}" type="datetimeFigureOut">
              <a:rPr lang="en-US" smtClean="0"/>
              <a:t>8/2/2013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B811D-6834-4023-B3DA-40B6B175D6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71F7E-42FB-49D6-B7DA-BDD416520353}" type="datetimeFigureOut">
              <a:rPr lang="en-US" smtClean="0"/>
              <a:t>8/2/2013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B811D-6834-4023-B3DA-40B6B175D6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71F7E-42FB-49D6-B7DA-BDD416520353}" type="datetimeFigureOut">
              <a:rPr lang="en-US" smtClean="0"/>
              <a:t>8/2/2013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B811D-6834-4023-B3DA-40B6B175D6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71F7E-42FB-49D6-B7DA-BDD416520353}" type="datetimeFigureOut">
              <a:rPr lang="en-US" smtClean="0"/>
              <a:t>8/2/2013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B811D-6834-4023-B3DA-40B6B175D6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71F7E-42FB-49D6-B7DA-BDD416520353}" type="datetimeFigureOut">
              <a:rPr lang="en-US" smtClean="0"/>
              <a:t>8/2/2013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B811D-6834-4023-B3DA-40B6B175D6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2D71F7E-42FB-49D6-B7DA-BDD416520353}" type="datetimeFigureOut">
              <a:rPr lang="en-US" smtClean="0"/>
              <a:t>8/2/2013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95B811D-6834-4023-B3DA-40B6B175D6BC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2D71F7E-42FB-49D6-B7DA-BDD416520353}" type="datetimeFigureOut">
              <a:rPr lang="en-US" smtClean="0"/>
              <a:t>8/2/2013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95B811D-6834-4023-B3DA-40B6B175D6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71F7E-42FB-49D6-B7DA-BDD416520353}" type="datetimeFigureOut">
              <a:rPr lang="en-US" smtClean="0"/>
              <a:t>8/2/2013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B811D-6834-4023-B3DA-40B6B175D6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71F7E-42FB-49D6-B7DA-BDD416520353}" type="datetimeFigureOut">
              <a:rPr lang="en-US" smtClean="0"/>
              <a:t>8/2/2013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B811D-6834-4023-B3DA-40B6B175D6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71F7E-42FB-49D6-B7DA-BDD416520353}" type="datetimeFigureOut">
              <a:rPr lang="en-US" smtClean="0"/>
              <a:t>8/2/2013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B811D-6834-4023-B3DA-40B6B175D6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2D71F7E-42FB-49D6-B7DA-BDD416520353}" type="datetimeFigureOut">
              <a:rPr lang="en-US" smtClean="0"/>
              <a:t>8/2/2013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95B811D-6834-4023-B3DA-40B6B175D6B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forums.grsecurity.net/viewtopic.php?f=7&amp;t=2522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RBAC Tutorial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Brad Spengler</a:t>
            </a:r>
          </a:p>
          <a:p>
            <a:r>
              <a:rPr lang="en-US" dirty="0" smtClean="0"/>
              <a:t>Open Source Security, Inc.</a:t>
            </a:r>
          </a:p>
          <a:p>
            <a:r>
              <a:rPr lang="en-US" dirty="0" err="1" smtClean="0"/>
              <a:t>Locaweb</a:t>
            </a:r>
            <a:r>
              <a:rPr lang="en-US" dirty="0" smtClean="0"/>
              <a:t> - 2012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486400"/>
            <a:ext cx="3991548" cy="106680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40978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Kernel modifications perform policy enforcement and generates learning logs</a:t>
            </a:r>
          </a:p>
          <a:p>
            <a:r>
              <a:rPr lang="en-US" dirty="0" err="1" smtClean="0"/>
              <a:t>Userland</a:t>
            </a:r>
            <a:r>
              <a:rPr lang="en-US" dirty="0" smtClean="0"/>
              <a:t> tool parses and analyzes policy</a:t>
            </a:r>
          </a:p>
          <a:p>
            <a:r>
              <a:rPr lang="en-US" dirty="0" smtClean="0"/>
              <a:t>Policies have the following basic structure: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219199" y="4267200"/>
            <a:ext cx="2307772" cy="457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Role 1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240970" y="4953000"/>
            <a:ext cx="2286001" cy="4572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Subjects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230086" y="5562600"/>
            <a:ext cx="457200" cy="1143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Files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1828800" y="5562600"/>
            <a:ext cx="457200" cy="1143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270" rtlCol="0" anchor="ctr">
            <a:normAutofit fontScale="92500" lnSpcReduction="20000"/>
          </a:bodyPr>
          <a:lstStyle/>
          <a:p>
            <a:pPr algn="ctr"/>
            <a:r>
              <a:rPr lang="en-US" dirty="0" smtClean="0"/>
              <a:t>Sockets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2460171" y="5562600"/>
            <a:ext cx="457200" cy="1143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270" rtlCol="0" anchor="ctr">
            <a:normAutofit fontScale="92500" lnSpcReduction="20000"/>
          </a:bodyPr>
          <a:lstStyle/>
          <a:p>
            <a:pPr algn="ctr"/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3069771" y="5551714"/>
            <a:ext cx="457200" cy="1143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270" rtlCol="0" anchor="ctr">
            <a:normAutofit fontScale="85000" lnSpcReduction="10000"/>
          </a:bodyPr>
          <a:lstStyle/>
          <a:p>
            <a:pPr algn="ctr"/>
            <a:r>
              <a:rPr lang="en-US" dirty="0" smtClean="0"/>
              <a:t>Capabilities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3810000" y="4512125"/>
            <a:ext cx="228600" cy="20682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196443" y="4512126"/>
            <a:ext cx="228600" cy="20682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572000" y="4512127"/>
            <a:ext cx="228600" cy="20682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5029200" y="4261756"/>
            <a:ext cx="2307772" cy="457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Role N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5050971" y="4947556"/>
            <a:ext cx="2286001" cy="4572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Subjects</a:t>
            </a:r>
            <a:endParaRPr lang="en-US" dirty="0"/>
          </a:p>
        </p:txBody>
      </p:sp>
      <p:sp>
        <p:nvSpPr>
          <p:cNvPr id="25" name="Rounded Rectangle 24"/>
          <p:cNvSpPr/>
          <p:nvPr/>
        </p:nvSpPr>
        <p:spPr>
          <a:xfrm>
            <a:off x="5029200" y="5540828"/>
            <a:ext cx="457200" cy="1143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Files</a:t>
            </a:r>
            <a:endParaRPr lang="en-US" dirty="0"/>
          </a:p>
        </p:txBody>
      </p:sp>
      <p:sp>
        <p:nvSpPr>
          <p:cNvPr id="26" name="Rounded Rectangle 25"/>
          <p:cNvSpPr/>
          <p:nvPr/>
        </p:nvSpPr>
        <p:spPr>
          <a:xfrm>
            <a:off x="5627914" y="5540828"/>
            <a:ext cx="457200" cy="1143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270" rtlCol="0" anchor="ctr">
            <a:normAutofit fontScale="92500" lnSpcReduction="20000"/>
          </a:bodyPr>
          <a:lstStyle/>
          <a:p>
            <a:pPr algn="ctr"/>
            <a:r>
              <a:rPr lang="en-US" dirty="0" smtClean="0"/>
              <a:t>Sockets</a:t>
            </a:r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6259285" y="5540828"/>
            <a:ext cx="457200" cy="1143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270" rtlCol="0" anchor="ctr">
            <a:normAutofit fontScale="92500" lnSpcReduction="20000"/>
          </a:bodyPr>
          <a:lstStyle/>
          <a:p>
            <a:pPr algn="ctr"/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28" name="Rounded Rectangle 27"/>
          <p:cNvSpPr/>
          <p:nvPr/>
        </p:nvSpPr>
        <p:spPr>
          <a:xfrm>
            <a:off x="6868885" y="5529942"/>
            <a:ext cx="457200" cy="1143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270" rtlCol="0" anchor="ctr">
            <a:normAutofit fontScale="85000" lnSpcReduction="10000"/>
          </a:bodyPr>
          <a:lstStyle/>
          <a:p>
            <a:pPr algn="ctr"/>
            <a:r>
              <a:rPr lang="en-US" dirty="0" smtClean="0"/>
              <a:t>Capabilities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0189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 -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Roles can be applied to a user or group</a:t>
            </a:r>
          </a:p>
          <a:p>
            <a:r>
              <a:rPr lang="en-US" dirty="0" smtClean="0"/>
              <a:t>Everything without a specific role is given the “default” role</a:t>
            </a:r>
          </a:p>
          <a:p>
            <a:r>
              <a:rPr lang="en-US" dirty="0" smtClean="0"/>
              <a:t>Arbitrary special roles can be created that can be entered with optional authentication</a:t>
            </a:r>
          </a:p>
          <a:p>
            <a:pPr lvl="1"/>
            <a:r>
              <a:rPr lang="en-US" dirty="0" smtClean="0"/>
              <a:t>PAM-based authentication is also provided</a:t>
            </a:r>
          </a:p>
          <a:p>
            <a:r>
              <a:rPr lang="en-US" dirty="0" smtClean="0"/>
              <a:t>Access to a role can be restricted by taint-propagated source IP</a:t>
            </a:r>
          </a:p>
          <a:p>
            <a:r>
              <a:rPr lang="en-US" dirty="0" smtClean="0"/>
              <a:t>Maximum </a:t>
            </a:r>
            <a:r>
              <a:rPr lang="en-US" dirty="0" err="1" smtClean="0"/>
              <a:t>umask</a:t>
            </a:r>
            <a:r>
              <a:rPr lang="en-US" dirty="0" smtClean="0"/>
              <a:t> can be enforced per-role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5762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 - Subjects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Subjects refer to binaries or scripts</a:t>
            </a:r>
          </a:p>
          <a:p>
            <a:r>
              <a:rPr lang="en-US" dirty="0" smtClean="0"/>
              <a:t>Nested subjects are allowed: a subject whose policy is only applied when executed by another specified subject</a:t>
            </a:r>
          </a:p>
          <a:p>
            <a:r>
              <a:rPr lang="en-US" dirty="0" smtClean="0"/>
              <a:t>Subjects can “inherit” policy from a more generic subject</a:t>
            </a:r>
          </a:p>
          <a:p>
            <a:pPr lvl="1"/>
            <a:r>
              <a:rPr lang="en-US" dirty="0" smtClean="0"/>
              <a:t>Allows to have a generic subject for unprivileged apps</a:t>
            </a:r>
          </a:p>
          <a:p>
            <a:pPr lvl="1"/>
            <a:r>
              <a:rPr lang="en-US" dirty="0" smtClean="0"/>
              <a:t>All other subjects essentially show a “diff” of what makes them privileged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3471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 -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Objects are files, sockets, resources, capabilities, and </a:t>
            </a:r>
            <a:r>
              <a:rPr lang="en-US" dirty="0" err="1" smtClean="0"/>
              <a:t>PaX</a:t>
            </a:r>
            <a:r>
              <a:rPr lang="en-US" dirty="0" smtClean="0"/>
              <a:t> markings</a:t>
            </a:r>
          </a:p>
          <a:p>
            <a:r>
              <a:rPr lang="en-US" dirty="0" smtClean="0"/>
              <a:t>Files support access like read, write, execute, append-only, create, delete, </a:t>
            </a:r>
            <a:r>
              <a:rPr lang="en-US" dirty="0" err="1" smtClean="0"/>
              <a:t>hardlink</a:t>
            </a:r>
            <a:r>
              <a:rPr lang="en-US" dirty="0" smtClean="0"/>
              <a:t>, set </a:t>
            </a:r>
            <a:r>
              <a:rPr lang="en-US" dirty="0" err="1" smtClean="0"/>
              <a:t>suid</a:t>
            </a:r>
            <a:r>
              <a:rPr lang="en-US" dirty="0" smtClean="0"/>
              <a:t>/</a:t>
            </a:r>
            <a:r>
              <a:rPr lang="en-US" dirty="0" err="1" smtClean="0"/>
              <a:t>sgid</a:t>
            </a:r>
            <a:r>
              <a:rPr lang="en-US" dirty="0" smtClean="0"/>
              <a:t>, and hidden</a:t>
            </a:r>
          </a:p>
          <a:p>
            <a:pPr lvl="1"/>
            <a:r>
              <a:rPr lang="en-US" dirty="0" smtClean="0"/>
              <a:t>Can also create audit logs for any of these accesses</a:t>
            </a:r>
          </a:p>
          <a:p>
            <a:r>
              <a:rPr lang="en-US" dirty="0" smtClean="0"/>
              <a:t>Sockets can be restricted by family (</a:t>
            </a:r>
            <a:r>
              <a:rPr lang="en-US" dirty="0" err="1" smtClean="0"/>
              <a:t>inet</a:t>
            </a:r>
            <a:r>
              <a:rPr lang="en-US" dirty="0" smtClean="0"/>
              <a:t>, </a:t>
            </a:r>
            <a:r>
              <a:rPr lang="en-US" dirty="0" err="1" smtClean="0"/>
              <a:t>netlink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dirty="0" smtClean="0"/>
              <a:t>IPv4 sockets can be restricted by socket type, protocol, bind address, connect destination, and 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8063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 – Objects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Resource policies override those set by </a:t>
            </a:r>
            <a:r>
              <a:rPr lang="en-US" dirty="0" err="1" smtClean="0"/>
              <a:t>setrlimit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CPU time, memory usage, max file size,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Capabilities are subsets of “root” privilege</a:t>
            </a:r>
          </a:p>
          <a:p>
            <a:pPr lvl="1"/>
            <a:r>
              <a:rPr lang="en-US" sz="2000" dirty="0" smtClean="0"/>
              <a:t>See “False Boundaries and Arbitrary </a:t>
            </a:r>
            <a:r>
              <a:rPr lang="en-US" sz="2000" dirty="0"/>
              <a:t>Code Execution” (</a:t>
            </a:r>
            <a:r>
              <a:rPr lang="en-US" sz="2000" dirty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forums.grsecurity.net/viewtopic.php?f=7&amp;t=2522</a:t>
            </a:r>
            <a:r>
              <a:rPr lang="en-US" sz="2000" dirty="0" smtClean="0"/>
              <a:t>)</a:t>
            </a:r>
          </a:p>
          <a:p>
            <a:r>
              <a:rPr lang="en-US" dirty="0" err="1" smtClean="0"/>
              <a:t>PaX</a:t>
            </a:r>
            <a:r>
              <a:rPr lang="en-US" dirty="0" smtClean="0"/>
              <a:t> flag support allows mandatory enforcement of </a:t>
            </a:r>
            <a:r>
              <a:rPr lang="en-US" dirty="0" err="1" smtClean="0"/>
              <a:t>PaX</a:t>
            </a:r>
            <a:r>
              <a:rPr lang="en-US" dirty="0" smtClean="0"/>
              <a:t> flags on user binaries or mandatory removal of flags for problem apps (e.g. PAX_MPROTECT on java)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4795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not use LSM</a:t>
            </a:r>
          </a:p>
          <a:p>
            <a:pPr lvl="1"/>
            <a:r>
              <a:rPr lang="en-US" dirty="0" smtClean="0"/>
              <a:t>History is interesting – initially a “</a:t>
            </a:r>
            <a:r>
              <a:rPr lang="en-US" dirty="0" err="1" smtClean="0"/>
              <a:t>trojan</a:t>
            </a:r>
            <a:r>
              <a:rPr lang="en-US" dirty="0" smtClean="0"/>
              <a:t> horse” to allow for a commercial security module from </a:t>
            </a:r>
            <a:r>
              <a:rPr lang="en-US" dirty="0" err="1" smtClean="0"/>
              <a:t>Immunix</a:t>
            </a:r>
            <a:endParaRPr lang="en-US" dirty="0" smtClean="0"/>
          </a:p>
          <a:p>
            <a:pPr lvl="1"/>
            <a:r>
              <a:rPr lang="en-US" dirty="0" smtClean="0"/>
              <a:t>A decade later, still does not support stacking</a:t>
            </a:r>
          </a:p>
          <a:p>
            <a:pPr lvl="1"/>
            <a:r>
              <a:rPr lang="en-US" dirty="0" smtClean="0"/>
              <a:t>RBAC does much more than the LSM interface allows</a:t>
            </a:r>
          </a:p>
          <a:p>
            <a:r>
              <a:rPr lang="en-US" dirty="0" smtClean="0"/>
              <a:t>Meanwhile, </a:t>
            </a:r>
            <a:r>
              <a:rPr lang="en-US" dirty="0" err="1" smtClean="0"/>
              <a:t>grsecurity</a:t>
            </a:r>
            <a:r>
              <a:rPr lang="en-US" dirty="0" smtClean="0"/>
              <a:t> has remained compatible with all other LSMs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8397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Grsecurity’s</a:t>
            </a:r>
            <a:r>
              <a:rPr lang="en-US" dirty="0" smtClean="0"/>
              <a:t> RBAC system uses a combination of pathname and </a:t>
            </a:r>
            <a:r>
              <a:rPr lang="en-US" dirty="0" err="1" smtClean="0"/>
              <a:t>inode</a:t>
            </a:r>
            <a:r>
              <a:rPr lang="en-US" dirty="0" smtClean="0"/>
              <a:t>-based matching</a:t>
            </a:r>
          </a:p>
          <a:p>
            <a:r>
              <a:rPr lang="en-US" dirty="0" smtClean="0"/>
              <a:t> File objects support regular expressions, use anchors</a:t>
            </a:r>
          </a:p>
          <a:p>
            <a:pPr lvl="1"/>
            <a:r>
              <a:rPr lang="en-US" dirty="0" smtClean="0"/>
              <a:t>An anchor is the longest valid path component from </a:t>
            </a:r>
            <a:r>
              <a:rPr lang="en-US" dirty="0" err="1" smtClean="0"/>
              <a:t>fs</a:t>
            </a:r>
            <a:r>
              <a:rPr lang="en-US" dirty="0" smtClean="0"/>
              <a:t> root not containing a regex</a:t>
            </a:r>
          </a:p>
          <a:p>
            <a:pPr lvl="1"/>
            <a:r>
              <a:rPr lang="en-US" dirty="0" smtClean="0"/>
              <a:t>E.g.: /home/*/.</a:t>
            </a:r>
            <a:r>
              <a:rPr lang="en-US" dirty="0" err="1" smtClean="0"/>
              <a:t>ssh</a:t>
            </a:r>
            <a:r>
              <a:rPr lang="en-US" dirty="0" smtClean="0"/>
              <a:t> anchor is /home</a:t>
            </a:r>
          </a:p>
          <a:p>
            <a:r>
              <a:rPr lang="en-US" dirty="0" err="1" smtClean="0"/>
              <a:t>Inode</a:t>
            </a:r>
            <a:r>
              <a:rPr lang="en-US" dirty="0" smtClean="0"/>
              <a:t>/device pairs are determined for files that exist at enable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1641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Non-existent files at enable time are specially marked internally</a:t>
            </a:r>
          </a:p>
          <a:p>
            <a:r>
              <a:rPr lang="en-US" dirty="0" smtClean="0"/>
              <a:t>Filenames are kept stored, used when creating a file to find and instantiate the object</a:t>
            </a:r>
          </a:p>
          <a:p>
            <a:r>
              <a:rPr lang="en-US" dirty="0" smtClean="0"/>
              <a:t>Enables idea of “policy recreation”: an object’s rules across all roles/subjects will persist across deletion/renaming/re-creation</a:t>
            </a:r>
          </a:p>
          <a:p>
            <a:r>
              <a:rPr lang="en-US" dirty="0" smtClean="0"/>
              <a:t>Filenames are based on the system’s default namespace, not process </a:t>
            </a:r>
            <a:r>
              <a:rPr lang="en-US" dirty="0" err="1" smtClean="0"/>
              <a:t>fs</a:t>
            </a:r>
            <a:r>
              <a:rPr lang="en-US" dirty="0" smtClean="0"/>
              <a:t> root</a:t>
            </a:r>
          </a:p>
          <a:p>
            <a:pPr lvl="1"/>
            <a:r>
              <a:rPr lang="en-US" dirty="0" smtClean="0"/>
              <a:t>E.g. In a /srv1 </a:t>
            </a:r>
            <a:r>
              <a:rPr lang="en-US" dirty="0" err="1" smtClean="0"/>
              <a:t>chroot</a:t>
            </a:r>
            <a:r>
              <a:rPr lang="en-US" dirty="0" smtClean="0"/>
              <a:t>, policy on and logging of a /bin/</a:t>
            </a:r>
            <a:r>
              <a:rPr lang="en-US" dirty="0" err="1" smtClean="0"/>
              <a:t>sh</a:t>
            </a:r>
            <a:r>
              <a:rPr lang="en-US" dirty="0" smtClean="0"/>
              <a:t> file will appear as /srv1/bin/</a:t>
            </a:r>
            <a:r>
              <a:rPr lang="en-US" dirty="0" err="1" smtClean="0"/>
              <a:t>sh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452701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Much talk in the past from other camps about “insecurity” of pathname-based matching</a:t>
            </a:r>
          </a:p>
          <a:p>
            <a:pPr lvl="1"/>
            <a:r>
              <a:rPr lang="en-US" dirty="0" smtClean="0"/>
              <a:t>Mostly aimed toward </a:t>
            </a:r>
            <a:r>
              <a:rPr lang="en-US" dirty="0" err="1" smtClean="0"/>
              <a:t>AppArmor</a:t>
            </a:r>
            <a:r>
              <a:rPr lang="en-US" dirty="0" smtClean="0"/>
              <a:t> (with some legitimate concerns there)</a:t>
            </a:r>
          </a:p>
          <a:p>
            <a:r>
              <a:rPr lang="en-US" dirty="0" smtClean="0"/>
              <a:t>Pitfalls of pathname-only matching:</a:t>
            </a:r>
          </a:p>
          <a:p>
            <a:pPr lvl="1"/>
            <a:r>
              <a:rPr lang="en-US" dirty="0" smtClean="0"/>
              <a:t>Rename</a:t>
            </a:r>
          </a:p>
          <a:p>
            <a:pPr lvl="1"/>
            <a:r>
              <a:rPr lang="en-US" dirty="0" err="1" smtClean="0"/>
              <a:t>Symlink</a:t>
            </a:r>
            <a:endParaRPr lang="en-US" dirty="0" smtClean="0"/>
          </a:p>
          <a:p>
            <a:pPr lvl="1"/>
            <a:r>
              <a:rPr lang="en-US" dirty="0" err="1" smtClean="0"/>
              <a:t>Hardlink</a:t>
            </a:r>
            <a:endParaRPr lang="en-US" dirty="0" smtClean="0"/>
          </a:p>
          <a:p>
            <a:pPr lvl="1"/>
            <a:r>
              <a:rPr lang="en-US" dirty="0" smtClean="0"/>
              <a:t>Mount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6030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Grsecurity’s</a:t>
            </a:r>
            <a:r>
              <a:rPr lang="en-US" dirty="0" smtClean="0"/>
              <a:t> RBAC avoids problems via hybrid approach</a:t>
            </a:r>
          </a:p>
          <a:p>
            <a:pPr lvl="1"/>
            <a:r>
              <a:rPr lang="en-US" dirty="0" smtClean="0"/>
              <a:t>Rename: requires read/write access on both the source and destination name, create on new name (and delete if it exists), and delete on old name</a:t>
            </a:r>
          </a:p>
          <a:p>
            <a:pPr lvl="1"/>
            <a:r>
              <a:rPr lang="en-US" dirty="0" err="1" smtClean="0"/>
              <a:t>Symlink</a:t>
            </a:r>
            <a:r>
              <a:rPr lang="en-US" dirty="0" smtClean="0"/>
              <a:t>: Not followed by </a:t>
            </a:r>
            <a:r>
              <a:rPr lang="en-US" dirty="0" err="1" smtClean="0"/>
              <a:t>userland</a:t>
            </a:r>
            <a:r>
              <a:rPr lang="en-US" dirty="0" smtClean="0"/>
              <a:t> tool (e.g. policy on a /</a:t>
            </a:r>
            <a:r>
              <a:rPr lang="en-US" dirty="0" err="1" smtClean="0"/>
              <a:t>tmp</a:t>
            </a:r>
            <a:r>
              <a:rPr lang="en-US" dirty="0" smtClean="0"/>
              <a:t>/hello.txt </a:t>
            </a:r>
            <a:r>
              <a:rPr lang="en-US" dirty="0" err="1" smtClean="0"/>
              <a:t>symlink</a:t>
            </a:r>
            <a:r>
              <a:rPr lang="en-US" dirty="0" smtClean="0"/>
              <a:t> to /</a:t>
            </a:r>
            <a:r>
              <a:rPr lang="en-US" dirty="0" err="1" smtClean="0"/>
              <a:t>etc</a:t>
            </a:r>
            <a:r>
              <a:rPr lang="en-US" dirty="0" smtClean="0"/>
              <a:t>/shadow can’t be tricked to grant access to /</a:t>
            </a:r>
            <a:r>
              <a:rPr lang="en-US" dirty="0" err="1" smtClean="0"/>
              <a:t>etc</a:t>
            </a:r>
            <a:r>
              <a:rPr lang="en-US" dirty="0" smtClean="0"/>
              <a:t>/shadow)</a:t>
            </a:r>
          </a:p>
          <a:p>
            <a:pPr lvl="1"/>
            <a:r>
              <a:rPr lang="en-US" dirty="0" err="1" smtClean="0"/>
              <a:t>Hardlink</a:t>
            </a:r>
            <a:r>
              <a:rPr lang="en-US" dirty="0" smtClean="0"/>
              <a:t>: Requires create and link permission in addition to any permission existing on source</a:t>
            </a:r>
          </a:p>
          <a:p>
            <a:pPr lvl="1"/>
            <a:r>
              <a:rPr lang="en-US" dirty="0" smtClean="0"/>
              <a:t>Mount: requires CAP_SYS_ADMIN, not supported while RBAC is enabled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191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Access Control?</a:t>
            </a:r>
          </a:p>
          <a:p>
            <a:r>
              <a:rPr lang="en-US" dirty="0" smtClean="0"/>
              <a:t>Goals</a:t>
            </a:r>
          </a:p>
          <a:p>
            <a:r>
              <a:rPr lang="en-US" dirty="0" smtClean="0"/>
              <a:t>Architecture</a:t>
            </a:r>
          </a:p>
          <a:p>
            <a:r>
              <a:rPr lang="en-US" dirty="0" smtClean="0"/>
              <a:t>Implementation</a:t>
            </a:r>
          </a:p>
          <a:p>
            <a:r>
              <a:rPr lang="en-US" dirty="0" smtClean="0"/>
              <a:t>Lookup example</a:t>
            </a:r>
          </a:p>
          <a:p>
            <a:r>
              <a:rPr lang="en-US" dirty="0" smtClean="0"/>
              <a:t>Subject example</a:t>
            </a:r>
          </a:p>
          <a:p>
            <a:r>
              <a:rPr lang="en-US" dirty="0" smtClean="0"/>
              <a:t>Questions/Requests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7492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support yet for </a:t>
            </a:r>
            <a:r>
              <a:rPr lang="en-US" dirty="0" err="1" smtClean="0"/>
              <a:t>filesystem</a:t>
            </a:r>
            <a:r>
              <a:rPr lang="en-US" dirty="0" smtClean="0"/>
              <a:t> namespaces (used by LXC)</a:t>
            </a:r>
          </a:p>
          <a:p>
            <a:pPr lvl="1"/>
            <a:r>
              <a:rPr lang="en-US" dirty="0" smtClean="0"/>
              <a:t>Use is somewhat nebulous, in concert with many combinations of namespaces (</a:t>
            </a:r>
            <a:r>
              <a:rPr lang="en-US" dirty="0" err="1" smtClean="0"/>
              <a:t>pid</a:t>
            </a:r>
            <a:r>
              <a:rPr lang="en-US" dirty="0" smtClean="0"/>
              <a:t>, net, user)</a:t>
            </a:r>
          </a:p>
          <a:p>
            <a:pPr lvl="2"/>
            <a:r>
              <a:rPr lang="en-US" dirty="0" smtClean="0"/>
              <a:t>Single-application sandbox</a:t>
            </a:r>
          </a:p>
          <a:p>
            <a:pPr lvl="2"/>
            <a:r>
              <a:rPr lang="en-US" dirty="0" smtClean="0"/>
              <a:t>Entire system in a container</a:t>
            </a:r>
          </a:p>
          <a:p>
            <a:pPr lvl="1"/>
            <a:r>
              <a:rPr lang="en-US" dirty="0" smtClean="0"/>
              <a:t>Only handle cases where files involved with the namespace are accessible via the main namespace?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7629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Full-system learning creates a new subject for a binary when it: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erforms network activity</a:t>
            </a:r>
          </a:p>
          <a:p>
            <a:pPr lvl="1"/>
            <a:r>
              <a:rPr lang="en-US" dirty="0" smtClean="0"/>
              <a:t>Modifies a file in a protected path</a:t>
            </a:r>
          </a:p>
          <a:p>
            <a:pPr lvl="1"/>
            <a:r>
              <a:rPr lang="en-US" dirty="0" smtClean="0"/>
              <a:t>Reads a sensitive file</a:t>
            </a:r>
          </a:p>
          <a:p>
            <a:pPr lvl="1"/>
            <a:r>
              <a:rPr lang="en-US" dirty="0" smtClean="0"/>
              <a:t>Uses a capability</a:t>
            </a:r>
          </a:p>
          <a:p>
            <a:r>
              <a:rPr lang="en-US" dirty="0" smtClean="0"/>
              <a:t>When many files in a given directory are accessed in the same way, access is reduced to the directory</a:t>
            </a:r>
          </a:p>
          <a:p>
            <a:pPr lvl="1"/>
            <a:r>
              <a:rPr lang="en-US" dirty="0" smtClean="0"/>
              <a:t>Gives learning predictive power</a:t>
            </a:r>
          </a:p>
          <a:p>
            <a:pPr lvl="1"/>
            <a:r>
              <a:rPr lang="en-US" dirty="0" smtClean="0"/>
              <a:t>‘many’ determined by configuration</a:t>
            </a:r>
          </a:p>
        </p:txBody>
      </p:sp>
    </p:spTree>
    <p:extLst>
      <p:ext uri="{BB962C8B-B14F-4D97-AF65-F5344CB8AC3E}">
        <p14:creationId xmlns:p14="http://schemas.microsoft.com/office/powerpoint/2010/main" val="20816657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Lookup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the following relevant objects:</a:t>
            </a:r>
          </a:p>
          <a:p>
            <a:pPr lvl="1"/>
            <a:r>
              <a:rPr lang="en-US" dirty="0" smtClean="0"/>
              <a:t>/              h</a:t>
            </a:r>
          </a:p>
          <a:p>
            <a:pPr lvl="1"/>
            <a:r>
              <a:rPr lang="en-US" dirty="0" smtClean="0"/>
              <a:t>/home    </a:t>
            </a:r>
            <a:r>
              <a:rPr lang="en-US" dirty="0" err="1" smtClean="0"/>
              <a:t>rwcd</a:t>
            </a:r>
            <a:endParaRPr lang="en-US" dirty="0" smtClean="0"/>
          </a:p>
          <a:p>
            <a:pPr lvl="1"/>
            <a:r>
              <a:rPr lang="en-US" dirty="0" smtClean="0"/>
              <a:t>/home/*/.</a:t>
            </a:r>
            <a:r>
              <a:rPr lang="en-US" dirty="0" err="1" smtClean="0"/>
              <a:t>bashrc</a:t>
            </a:r>
            <a:r>
              <a:rPr lang="en-US" dirty="0" smtClean="0"/>
              <a:t> r</a:t>
            </a:r>
          </a:p>
          <a:p>
            <a:r>
              <a:rPr lang="en-US" dirty="0" smtClean="0"/>
              <a:t>We will perform a lookup on:</a:t>
            </a:r>
          </a:p>
          <a:p>
            <a:pPr lvl="1"/>
            <a:r>
              <a:rPr lang="en-US" dirty="0" smtClean="0"/>
              <a:t>/home/spender/.</a:t>
            </a:r>
            <a:r>
              <a:rPr lang="en-US" dirty="0" err="1" smtClean="0"/>
              <a:t>bashrc</a:t>
            </a:r>
            <a:endParaRPr lang="en-US" dirty="0" smtClean="0"/>
          </a:p>
          <a:p>
            <a:pPr lvl="1"/>
            <a:r>
              <a:rPr lang="en-US" dirty="0" smtClean="0"/>
              <a:t>/</a:t>
            </a:r>
            <a:r>
              <a:rPr lang="en-US" dirty="0" err="1" smtClean="0"/>
              <a:t>tmp</a:t>
            </a:r>
            <a:r>
              <a:rPr lang="en-US" dirty="0" smtClean="0"/>
              <a:t>/exploit</a:t>
            </a:r>
          </a:p>
          <a:p>
            <a:pPr marL="438912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8493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Lookup Example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each step:</a:t>
            </a:r>
          </a:p>
          <a:p>
            <a:pPr lvl="2"/>
            <a:endParaRPr lang="en-US" dirty="0"/>
          </a:p>
        </p:txBody>
      </p:sp>
      <p:sp>
        <p:nvSpPr>
          <p:cNvPr id="4" name="Flowchart: Process 3"/>
          <p:cNvSpPr/>
          <p:nvPr/>
        </p:nvSpPr>
        <p:spPr>
          <a:xfrm>
            <a:off x="2438400" y="2819399"/>
            <a:ext cx="3962400" cy="727075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Does an </a:t>
            </a:r>
            <a:r>
              <a:rPr lang="en-US" dirty="0" err="1"/>
              <a:t>inode</a:t>
            </a:r>
            <a:r>
              <a:rPr lang="en-US" dirty="0"/>
              <a:t>/</a:t>
            </a:r>
            <a:r>
              <a:rPr lang="en-US" dirty="0" err="1"/>
              <a:t>dev</a:t>
            </a:r>
            <a:r>
              <a:rPr lang="en-US" dirty="0"/>
              <a:t> exist for this path component in policy?</a:t>
            </a:r>
          </a:p>
        </p:txBody>
      </p:sp>
      <p:sp>
        <p:nvSpPr>
          <p:cNvPr id="5" name="Flowchart: Process 4"/>
          <p:cNvSpPr/>
          <p:nvPr/>
        </p:nvSpPr>
        <p:spPr>
          <a:xfrm>
            <a:off x="6788150" y="4235451"/>
            <a:ext cx="1524000" cy="1066800"/>
          </a:xfrm>
          <a:prstGeom prst="flowChart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Traverse to parent directory</a:t>
            </a:r>
            <a:endParaRPr lang="en-US" dirty="0"/>
          </a:p>
        </p:txBody>
      </p:sp>
      <p:cxnSp>
        <p:nvCxnSpPr>
          <p:cNvPr id="8" name="Elbow Connector 7"/>
          <p:cNvCxnSpPr>
            <a:stCxn id="4" idx="3"/>
            <a:endCxn id="5" idx="0"/>
          </p:cNvCxnSpPr>
          <p:nvPr/>
        </p:nvCxnSpPr>
        <p:spPr>
          <a:xfrm>
            <a:off x="6400800" y="3182937"/>
            <a:ext cx="1149350" cy="1052514"/>
          </a:xfrm>
          <a:prstGeom prst="bentConnector2">
            <a:avLst/>
          </a:prstGeom>
          <a:ln w="412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lowchart: Process 8"/>
          <p:cNvSpPr/>
          <p:nvPr/>
        </p:nvSpPr>
        <p:spPr>
          <a:xfrm>
            <a:off x="2455636" y="4229100"/>
            <a:ext cx="1752600" cy="1066800"/>
          </a:xfrm>
          <a:prstGeom prst="flowChart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Is this a regex anchor?</a:t>
            </a:r>
            <a:endParaRPr lang="en-US" dirty="0"/>
          </a:p>
        </p:txBody>
      </p:sp>
      <p:sp>
        <p:nvSpPr>
          <p:cNvPr id="10" name="Flowchart: Process 9"/>
          <p:cNvSpPr/>
          <p:nvPr/>
        </p:nvSpPr>
        <p:spPr>
          <a:xfrm>
            <a:off x="4654550" y="4229100"/>
            <a:ext cx="1752600" cy="1066800"/>
          </a:xfrm>
          <a:prstGeom prst="flowChart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Check regexes for match (first matches first)</a:t>
            </a:r>
            <a:endParaRPr lang="en-US" dirty="0"/>
          </a:p>
        </p:txBody>
      </p:sp>
      <p:sp>
        <p:nvSpPr>
          <p:cNvPr id="11" name="Flowchart: Process 10"/>
          <p:cNvSpPr/>
          <p:nvPr/>
        </p:nvSpPr>
        <p:spPr>
          <a:xfrm>
            <a:off x="464457" y="4229100"/>
            <a:ext cx="1752600" cy="1066800"/>
          </a:xfrm>
          <a:prstGeom prst="flowChart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Found match</a:t>
            </a:r>
            <a:endParaRPr lang="en-US" dirty="0"/>
          </a:p>
        </p:txBody>
      </p:sp>
      <p:cxnSp>
        <p:nvCxnSpPr>
          <p:cNvPr id="15" name="Elbow Connector 14"/>
          <p:cNvCxnSpPr>
            <a:stCxn id="9" idx="2"/>
            <a:endCxn id="11" idx="2"/>
          </p:cNvCxnSpPr>
          <p:nvPr/>
        </p:nvCxnSpPr>
        <p:spPr>
          <a:xfrm rot="5400000">
            <a:off x="2336347" y="4300311"/>
            <a:ext cx="12700" cy="1991179"/>
          </a:xfrm>
          <a:prstGeom prst="bentConnector3">
            <a:avLst>
              <a:gd name="adj1" fmla="val 1800000"/>
            </a:avLst>
          </a:prstGeom>
          <a:ln w="412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9" idx="3"/>
            <a:endCxn id="10" idx="1"/>
          </p:cNvCxnSpPr>
          <p:nvPr/>
        </p:nvCxnSpPr>
        <p:spPr>
          <a:xfrm>
            <a:off x="4208236" y="4762500"/>
            <a:ext cx="446314" cy="0"/>
          </a:xfrm>
          <a:prstGeom prst="straightConnector1">
            <a:avLst/>
          </a:prstGeom>
          <a:ln w="412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10" idx="2"/>
            <a:endCxn id="11" idx="1"/>
          </p:cNvCxnSpPr>
          <p:nvPr/>
        </p:nvCxnSpPr>
        <p:spPr>
          <a:xfrm rot="5400000" flipH="1">
            <a:off x="2730954" y="2496004"/>
            <a:ext cx="533400" cy="5066393"/>
          </a:xfrm>
          <a:prstGeom prst="bentConnector4">
            <a:avLst>
              <a:gd name="adj1" fmla="val -75510"/>
              <a:gd name="adj2" fmla="val 104512"/>
            </a:avLst>
          </a:prstGeom>
          <a:ln w="412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5" idx="3"/>
            <a:endCxn id="4" idx="0"/>
          </p:cNvCxnSpPr>
          <p:nvPr/>
        </p:nvCxnSpPr>
        <p:spPr>
          <a:xfrm flipH="1" flipV="1">
            <a:off x="4419600" y="2819399"/>
            <a:ext cx="3892550" cy="1949452"/>
          </a:xfrm>
          <a:prstGeom prst="bentConnector4">
            <a:avLst>
              <a:gd name="adj1" fmla="val -5873"/>
              <a:gd name="adj2" fmla="val 111726"/>
            </a:avLst>
          </a:prstGeom>
          <a:ln w="412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>
            <a:endCxn id="11" idx="0"/>
          </p:cNvCxnSpPr>
          <p:nvPr/>
        </p:nvCxnSpPr>
        <p:spPr>
          <a:xfrm rot="10800000">
            <a:off x="1340758" y="4229100"/>
            <a:ext cx="5066393" cy="533400"/>
          </a:xfrm>
          <a:prstGeom prst="bentConnector4">
            <a:avLst>
              <a:gd name="adj1" fmla="val -3984"/>
              <a:gd name="adj2" fmla="val 142857"/>
            </a:avLst>
          </a:prstGeom>
          <a:ln w="412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778829" y="3703120"/>
            <a:ext cx="1826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Match is anchor</a:t>
            </a:r>
            <a:endParaRPr lang="en-US" dirty="0"/>
          </a:p>
        </p:txBody>
      </p:sp>
      <p:cxnSp>
        <p:nvCxnSpPr>
          <p:cNvPr id="19" name="Elbow Connector 18"/>
          <p:cNvCxnSpPr>
            <a:stCxn id="4" idx="2"/>
            <a:endCxn id="9" idx="0"/>
          </p:cNvCxnSpPr>
          <p:nvPr/>
        </p:nvCxnSpPr>
        <p:spPr>
          <a:xfrm rot="5400000">
            <a:off x="3534455" y="3343955"/>
            <a:ext cx="682626" cy="1087664"/>
          </a:xfrm>
          <a:prstGeom prst="bentConnector3">
            <a:avLst/>
          </a:prstGeom>
          <a:ln w="412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094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Lookup Example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</a:t>
            </a:r>
            <a:r>
              <a:rPr lang="en-US" dirty="0" err="1" smtClean="0"/>
              <a:t>inode</a:t>
            </a:r>
            <a:r>
              <a:rPr lang="en-US" dirty="0" smtClean="0"/>
              <a:t>/</a:t>
            </a:r>
            <a:r>
              <a:rPr lang="en-US" dirty="0" err="1" smtClean="0"/>
              <a:t>dev</a:t>
            </a:r>
            <a:r>
              <a:rPr lang="en-US" dirty="0" smtClean="0"/>
              <a:t> for /home/spender/.</a:t>
            </a:r>
            <a:r>
              <a:rPr lang="en-US" dirty="0" err="1" smtClean="0"/>
              <a:t>bashrc</a:t>
            </a:r>
            <a:endParaRPr lang="en-US" dirty="0" smtClean="0"/>
          </a:p>
          <a:p>
            <a:r>
              <a:rPr lang="en-US" dirty="0" smtClean="0"/>
              <a:t>No </a:t>
            </a:r>
            <a:r>
              <a:rPr lang="en-US" dirty="0" err="1" smtClean="0"/>
              <a:t>inode</a:t>
            </a:r>
            <a:r>
              <a:rPr lang="en-US" dirty="0" smtClean="0"/>
              <a:t>/</a:t>
            </a:r>
            <a:r>
              <a:rPr lang="en-US" dirty="0" err="1" smtClean="0"/>
              <a:t>dev</a:t>
            </a:r>
            <a:r>
              <a:rPr lang="en-US" dirty="0" smtClean="0"/>
              <a:t> for /home/spender</a:t>
            </a:r>
          </a:p>
          <a:p>
            <a:r>
              <a:rPr lang="en-US" dirty="0" err="1" smtClean="0"/>
              <a:t>Inode</a:t>
            </a:r>
            <a:r>
              <a:rPr lang="en-US" dirty="0" smtClean="0"/>
              <a:t>/</a:t>
            </a:r>
            <a:r>
              <a:rPr lang="en-US" dirty="0" err="1" smtClean="0"/>
              <a:t>dev</a:t>
            </a:r>
            <a:r>
              <a:rPr lang="en-US" dirty="0" smtClean="0"/>
              <a:t> found for /home</a:t>
            </a:r>
          </a:p>
          <a:p>
            <a:pPr lvl="1"/>
            <a:r>
              <a:rPr lang="en-US" dirty="0" smtClean="0"/>
              <a:t>It’s also an anchor</a:t>
            </a:r>
          </a:p>
          <a:p>
            <a:r>
              <a:rPr lang="en-US" dirty="0" smtClean="0"/>
              <a:t>Check /home/*/.</a:t>
            </a:r>
            <a:r>
              <a:rPr lang="en-US" dirty="0" err="1" smtClean="0"/>
              <a:t>bashrc</a:t>
            </a:r>
            <a:r>
              <a:rPr lang="en-US" dirty="0" smtClean="0"/>
              <a:t> against /home/spender/.</a:t>
            </a:r>
            <a:r>
              <a:rPr lang="en-US" dirty="0" err="1" smtClean="0"/>
              <a:t>bashrc</a:t>
            </a:r>
            <a:endParaRPr lang="en-US" dirty="0" smtClean="0"/>
          </a:p>
          <a:p>
            <a:r>
              <a:rPr lang="en-US" dirty="0" smtClean="0"/>
              <a:t>Match found, read-only access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2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Lookup Example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</a:t>
            </a:r>
            <a:r>
              <a:rPr lang="en-US" dirty="0" err="1" smtClean="0"/>
              <a:t>inode</a:t>
            </a:r>
            <a:r>
              <a:rPr lang="en-US" dirty="0" smtClean="0"/>
              <a:t>/</a:t>
            </a:r>
            <a:r>
              <a:rPr lang="en-US" dirty="0" err="1" smtClean="0"/>
              <a:t>dev</a:t>
            </a:r>
            <a:r>
              <a:rPr lang="en-US" dirty="0" smtClean="0"/>
              <a:t> for /</a:t>
            </a:r>
            <a:r>
              <a:rPr lang="en-US" dirty="0" err="1" smtClean="0"/>
              <a:t>tmp</a:t>
            </a:r>
            <a:r>
              <a:rPr lang="en-US" dirty="0" smtClean="0"/>
              <a:t>/exploit</a:t>
            </a:r>
          </a:p>
          <a:p>
            <a:r>
              <a:rPr lang="en-US" dirty="0" smtClean="0"/>
              <a:t>No </a:t>
            </a:r>
            <a:r>
              <a:rPr lang="en-US" dirty="0" err="1" smtClean="0"/>
              <a:t>inode</a:t>
            </a:r>
            <a:r>
              <a:rPr lang="en-US" dirty="0" smtClean="0"/>
              <a:t>/</a:t>
            </a:r>
            <a:r>
              <a:rPr lang="en-US" dirty="0" err="1" smtClean="0"/>
              <a:t>dev</a:t>
            </a:r>
            <a:r>
              <a:rPr lang="en-US" dirty="0" smtClean="0"/>
              <a:t> for /</a:t>
            </a:r>
            <a:r>
              <a:rPr lang="en-US" dirty="0" err="1" smtClean="0"/>
              <a:t>tmp</a:t>
            </a:r>
            <a:endParaRPr lang="en-US" dirty="0" smtClean="0"/>
          </a:p>
          <a:p>
            <a:r>
              <a:rPr lang="en-US" dirty="0" err="1" smtClean="0"/>
              <a:t>Inode</a:t>
            </a:r>
            <a:r>
              <a:rPr lang="en-US" dirty="0" smtClean="0"/>
              <a:t>/</a:t>
            </a:r>
            <a:r>
              <a:rPr lang="en-US" dirty="0" err="1" smtClean="0"/>
              <a:t>dev</a:t>
            </a:r>
            <a:r>
              <a:rPr lang="en-US" dirty="0" smtClean="0"/>
              <a:t> found for /</a:t>
            </a:r>
          </a:p>
          <a:p>
            <a:pPr lvl="1"/>
            <a:r>
              <a:rPr lang="en-US" dirty="0" smtClean="0"/>
              <a:t>Also called the “default” object, as it catches all files without more specific objects</a:t>
            </a:r>
          </a:p>
          <a:p>
            <a:r>
              <a:rPr lang="en-US" dirty="0" smtClean="0"/>
              <a:t>Match found, not able to create, not able to see file if it already exists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18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Subject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/</a:t>
            </a:r>
            <a:r>
              <a:rPr lang="en-US" dirty="0" err="1" smtClean="0"/>
              <a:t>usr</a:t>
            </a:r>
            <a:r>
              <a:rPr lang="en-US" dirty="0" smtClean="0"/>
              <a:t>/bin/</a:t>
            </a:r>
            <a:r>
              <a:rPr lang="en-US" dirty="0" err="1" smtClean="0"/>
              <a:t>cvs</a:t>
            </a:r>
            <a:endParaRPr lang="en-US" dirty="0" smtClean="0"/>
          </a:p>
          <a:p>
            <a:r>
              <a:rPr lang="en-US" dirty="0" smtClean="0"/>
              <a:t>Interesting binary as it operates both as a server and client, depending on the context</a:t>
            </a:r>
          </a:p>
          <a:p>
            <a:r>
              <a:rPr lang="en-US" dirty="0" smtClean="0"/>
              <a:t>Policy is for the server context (in </a:t>
            </a:r>
            <a:r>
              <a:rPr lang="en-US" dirty="0" err="1" smtClean="0"/>
              <a:t>pserver</a:t>
            </a:r>
            <a:r>
              <a:rPr lang="en-US" dirty="0" smtClean="0"/>
              <a:t> mode)</a:t>
            </a:r>
          </a:p>
          <a:p>
            <a:pPr lvl="1"/>
            <a:r>
              <a:rPr lang="en-US" dirty="0" smtClean="0"/>
              <a:t>run as user ‘</a:t>
            </a:r>
            <a:r>
              <a:rPr lang="en-US" dirty="0" err="1" smtClean="0"/>
              <a:t>cvs</a:t>
            </a:r>
            <a:r>
              <a:rPr lang="en-US" dirty="0" smtClean="0"/>
              <a:t>’, straight from grsecurity.net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07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Subject Example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2057400"/>
            <a:ext cx="4114800" cy="4724400"/>
          </a:xfrm>
        </p:spPr>
        <p:txBody>
          <a:bodyPr>
            <a:normAutofit fontScale="40000" lnSpcReduction="20000"/>
          </a:bodyPr>
          <a:lstStyle/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subject </a:t>
            </a:r>
            <a:r>
              <a:rPr lang="en-US" dirty="0"/>
              <a:t>/</a:t>
            </a:r>
            <a:r>
              <a:rPr lang="en-US" dirty="0" err="1" smtClean="0"/>
              <a:t>usr</a:t>
            </a:r>
            <a:r>
              <a:rPr lang="en-US" dirty="0" smtClean="0"/>
              <a:t>/bin/</a:t>
            </a:r>
            <a:r>
              <a:rPr lang="en-US" dirty="0" err="1" smtClean="0"/>
              <a:t>cvs</a:t>
            </a:r>
            <a:endParaRPr lang="en-US" dirty="0" smtClean="0"/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/	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/*	h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fstab</a:t>
            </a:r>
            <a:r>
              <a:rPr lang="en-US" dirty="0" smtClean="0"/>
              <a:t> 	r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	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ld.so.cache</a:t>
            </a:r>
            <a:r>
              <a:rPr lang="en-US" dirty="0" smtClean="0"/>
              <a:t>	r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	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localtime</a:t>
            </a:r>
            <a:r>
              <a:rPr lang="en-US" dirty="0" smtClean="0"/>
              <a:t>	r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	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nsswitch.conf</a:t>
            </a:r>
            <a:r>
              <a:rPr lang="en-US" dirty="0" smtClean="0"/>
              <a:t>	r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	/</a:t>
            </a:r>
            <a:r>
              <a:rPr lang="en-US" dirty="0" err="1"/>
              <a:t>etc</a:t>
            </a:r>
            <a:r>
              <a:rPr lang="en-US" dirty="0"/>
              <a:t>/</a:t>
            </a:r>
            <a:r>
              <a:rPr lang="en-US" dirty="0" err="1"/>
              <a:t>mtab</a:t>
            </a:r>
            <a:r>
              <a:rPr lang="en-US" dirty="0"/>
              <a:t> </a:t>
            </a:r>
            <a:r>
              <a:rPr lang="en-US" dirty="0" smtClean="0"/>
              <a:t>	r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	/</a:t>
            </a:r>
            <a:r>
              <a:rPr lang="en-US" dirty="0" err="1"/>
              <a:t>etc</a:t>
            </a:r>
            <a:r>
              <a:rPr lang="en-US" dirty="0"/>
              <a:t>/</a:t>
            </a:r>
            <a:r>
              <a:rPr lang="en-US" dirty="0" err="1"/>
              <a:t>passwd</a:t>
            </a:r>
            <a:r>
              <a:rPr lang="en-US" dirty="0"/>
              <a:t> </a:t>
            </a:r>
            <a:r>
              <a:rPr lang="en-US" dirty="0" smtClean="0"/>
              <a:t>		r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	/</a:t>
            </a:r>
            <a:r>
              <a:rPr lang="en-US" dirty="0" err="1" smtClean="0"/>
              <a:t>etc</a:t>
            </a:r>
            <a:r>
              <a:rPr lang="en-US" dirty="0" smtClean="0"/>
              <a:t>/group	r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/</a:t>
            </a:r>
            <a:r>
              <a:rPr lang="en-US" dirty="0" err="1" smtClean="0"/>
              <a:t>proc</a:t>
            </a:r>
            <a:r>
              <a:rPr lang="en-US" dirty="0" smtClean="0"/>
              <a:t>/</a:t>
            </a:r>
            <a:r>
              <a:rPr lang="en-US" dirty="0" err="1" smtClean="0"/>
              <a:t>meminfo</a:t>
            </a:r>
            <a:r>
              <a:rPr lang="en-US" dirty="0" smtClean="0"/>
              <a:t> 	r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	/</a:t>
            </a:r>
            <a:r>
              <a:rPr lang="en-US" dirty="0" err="1" smtClean="0"/>
              <a:t>dev</a:t>
            </a:r>
            <a:r>
              <a:rPr lang="en-US" dirty="0" smtClean="0"/>
              <a:t>/</a:t>
            </a:r>
            <a:r>
              <a:rPr lang="en-US" dirty="0" err="1" smtClean="0"/>
              <a:t>urandom</a:t>
            </a:r>
            <a:r>
              <a:rPr lang="en-US" dirty="0" smtClean="0"/>
              <a:t>	r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	/</a:t>
            </a:r>
            <a:r>
              <a:rPr lang="en-US" dirty="0" err="1"/>
              <a:t>dev</a:t>
            </a:r>
            <a:r>
              <a:rPr lang="en-US" dirty="0"/>
              <a:t>/log </a:t>
            </a:r>
            <a:r>
              <a:rPr lang="en-US" dirty="0" smtClean="0"/>
              <a:t>	</a:t>
            </a:r>
            <a:r>
              <a:rPr lang="en-US" dirty="0" err="1" smtClean="0"/>
              <a:t>rw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	/</a:t>
            </a:r>
            <a:r>
              <a:rPr lang="en-US" dirty="0" err="1" smtClean="0"/>
              <a:t>dev</a:t>
            </a:r>
            <a:r>
              <a:rPr lang="en-US" dirty="0" smtClean="0"/>
              <a:t>/null	</a:t>
            </a:r>
            <a:r>
              <a:rPr lang="en-US" dirty="0" err="1" smtClean="0"/>
              <a:t>rw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	/lib	</a:t>
            </a:r>
            <a:r>
              <a:rPr lang="en-US" dirty="0" err="1" smtClean="0"/>
              <a:t>rx</a:t>
            </a:r>
            <a:endParaRPr lang="en-US" dirty="0" smtClean="0"/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/</a:t>
            </a:r>
            <a:r>
              <a:rPr lang="en-US" dirty="0" err="1" smtClean="0"/>
              <a:t>usr</a:t>
            </a:r>
            <a:r>
              <a:rPr lang="en-US" dirty="0" smtClean="0"/>
              <a:t>/lib	</a:t>
            </a:r>
            <a:r>
              <a:rPr lang="en-US" dirty="0" err="1" smtClean="0"/>
              <a:t>rx</a:t>
            </a:r>
            <a:endParaRPr lang="en-US" dirty="0" smtClean="0"/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/home/</a:t>
            </a:r>
            <a:r>
              <a:rPr lang="en-US" dirty="0" err="1" smtClean="0"/>
              <a:t>cvs</a:t>
            </a:r>
            <a:r>
              <a:rPr lang="en-US" dirty="0" smtClean="0"/>
              <a:t>	r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	/home/</a:t>
            </a:r>
            <a:r>
              <a:rPr lang="en-US" dirty="0" err="1" smtClean="0"/>
              <a:t>cvs</a:t>
            </a:r>
            <a:r>
              <a:rPr lang="en-US" dirty="0" smtClean="0"/>
              <a:t>/CVSROOT/</a:t>
            </a:r>
            <a:r>
              <a:rPr lang="en-US" dirty="0" err="1" smtClean="0"/>
              <a:t>val</a:t>
            </a:r>
            <a:r>
              <a:rPr lang="en-US" dirty="0" smtClean="0"/>
              <a:t>-tags	</a:t>
            </a:r>
            <a:r>
              <a:rPr lang="en-US" dirty="0" err="1" smtClean="0"/>
              <a:t>rw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	/home/</a:t>
            </a:r>
            <a:r>
              <a:rPr lang="en-US" dirty="0" err="1" smtClean="0"/>
              <a:t>cvs</a:t>
            </a:r>
            <a:r>
              <a:rPr lang="en-US" dirty="0" smtClean="0"/>
              <a:t>/CVSROOT/history	</a:t>
            </a:r>
            <a:r>
              <a:rPr lang="en-US" dirty="0" err="1" smtClean="0"/>
              <a:t>ra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	/</a:t>
            </a:r>
            <a:r>
              <a:rPr lang="en-US" dirty="0" err="1"/>
              <a:t>tmp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rwcd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	/</a:t>
            </a:r>
            <a:r>
              <a:rPr lang="en-US" dirty="0" err="1" smtClean="0"/>
              <a:t>var</a:t>
            </a:r>
            <a:r>
              <a:rPr lang="en-US" dirty="0" smtClean="0"/>
              <a:t>/lock/</a:t>
            </a:r>
            <a:r>
              <a:rPr lang="en-US" dirty="0" err="1" smtClean="0"/>
              <a:t>cvs</a:t>
            </a:r>
            <a:r>
              <a:rPr lang="en-US" dirty="0" smtClean="0"/>
              <a:t>	</a:t>
            </a:r>
            <a:r>
              <a:rPr lang="en-US" dirty="0" err="1" smtClean="0"/>
              <a:t>rwcd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	/</a:t>
            </a:r>
            <a:r>
              <a:rPr lang="en-US" dirty="0" err="1"/>
              <a:t>var</a:t>
            </a:r>
            <a:r>
              <a:rPr lang="en-US" dirty="0"/>
              <a:t>/run/.</a:t>
            </a:r>
            <a:r>
              <a:rPr lang="en-US" dirty="0" err="1" smtClean="0"/>
              <a:t>nscd_socket</a:t>
            </a:r>
            <a:r>
              <a:rPr lang="en-US" dirty="0" smtClean="0"/>
              <a:t>	</a:t>
            </a:r>
            <a:r>
              <a:rPr lang="en-US" dirty="0" err="1" smtClean="0"/>
              <a:t>rw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	/</a:t>
            </a:r>
            <a:r>
              <a:rPr lang="en-US" dirty="0" err="1" smtClean="0"/>
              <a:t>proc</a:t>
            </a:r>
            <a:r>
              <a:rPr lang="en-US" dirty="0" smtClean="0"/>
              <a:t>/sys/kernel/</a:t>
            </a:r>
            <a:r>
              <a:rPr lang="en-US" dirty="0" err="1" smtClean="0"/>
              <a:t>ngroups_max</a:t>
            </a:r>
            <a:r>
              <a:rPr lang="en-US" dirty="0"/>
              <a:t>	</a:t>
            </a:r>
            <a:r>
              <a:rPr lang="en-US" dirty="0" smtClean="0"/>
              <a:t>r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/</a:t>
            </a:r>
            <a:r>
              <a:rPr lang="en-US" dirty="0" err="1" smtClean="0"/>
              <a:t>proc</a:t>
            </a:r>
            <a:r>
              <a:rPr lang="en-US" dirty="0" smtClean="0"/>
              <a:t>/sys/kernel/version	r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/</a:t>
            </a:r>
            <a:r>
              <a:rPr lang="en-US" dirty="0" err="1" smtClean="0"/>
              <a:t>var</a:t>
            </a:r>
            <a:r>
              <a:rPr lang="en-US" dirty="0" smtClean="0"/>
              <a:t>/run</a:t>
            </a:r>
            <a:endParaRPr lang="en-US" dirty="0"/>
          </a:p>
        </p:txBody>
      </p:sp>
      <p:cxnSp>
        <p:nvCxnSpPr>
          <p:cNvPr id="5" name="Straight Arrow Connector 4"/>
          <p:cNvCxnSpPr>
            <a:stCxn id="8" idx="1"/>
          </p:cNvCxnSpPr>
          <p:nvPr/>
        </p:nvCxnSpPr>
        <p:spPr>
          <a:xfrm flipH="1">
            <a:off x="4724400" y="2590800"/>
            <a:ext cx="1600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324600" y="2267634"/>
            <a:ext cx="266700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Allows </a:t>
            </a:r>
            <a:r>
              <a:rPr lang="en-US" dirty="0" err="1" smtClean="0"/>
              <a:t>chdir</a:t>
            </a:r>
            <a:r>
              <a:rPr lang="en-US" dirty="0" smtClean="0"/>
              <a:t>(“/”) but no file/directory listing in /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52400" y="2267634"/>
            <a:ext cx="25146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indent="0">
              <a:buNone/>
            </a:pPr>
            <a:r>
              <a:rPr lang="en-US" sz="1100" dirty="0" smtClean="0"/>
              <a:t>role </a:t>
            </a:r>
            <a:r>
              <a:rPr lang="en-US" sz="1100" dirty="0" err="1" smtClean="0"/>
              <a:t>cvs</a:t>
            </a:r>
            <a:r>
              <a:rPr lang="en-US" sz="1100" dirty="0" smtClean="0"/>
              <a:t> u</a:t>
            </a:r>
          </a:p>
          <a:p>
            <a:pPr marL="109728" indent="0">
              <a:buNone/>
            </a:pPr>
            <a:r>
              <a:rPr lang="en-US" sz="1100" dirty="0" smtClean="0"/>
              <a:t>subject / </a:t>
            </a:r>
          </a:p>
          <a:p>
            <a:pPr marL="109728" indent="0">
              <a:buNone/>
            </a:pPr>
            <a:r>
              <a:rPr lang="en-US" sz="1100" dirty="0" smtClean="0"/>
              <a:t>	/	h</a:t>
            </a:r>
          </a:p>
          <a:p>
            <a:pPr marL="109728" indent="0">
              <a:buNone/>
            </a:pPr>
            <a:r>
              <a:rPr lang="en-US" sz="1100" dirty="0" smtClean="0"/>
              <a:t>	-CAP_ALL</a:t>
            </a:r>
          </a:p>
          <a:p>
            <a:pPr marL="109728" indent="0">
              <a:buNone/>
            </a:pPr>
            <a:r>
              <a:rPr lang="en-US" sz="1100" dirty="0" smtClean="0"/>
              <a:t>	connect disabled</a:t>
            </a:r>
          </a:p>
          <a:p>
            <a:pPr marL="109728" indent="0">
              <a:buNone/>
            </a:pPr>
            <a:r>
              <a:rPr lang="en-US" sz="1100" dirty="0" smtClean="0"/>
              <a:t>	bind disabled</a:t>
            </a:r>
          </a:p>
        </p:txBody>
      </p:sp>
    </p:spTree>
    <p:extLst>
      <p:ext uri="{BB962C8B-B14F-4D97-AF65-F5344CB8AC3E}">
        <p14:creationId xmlns:p14="http://schemas.microsoft.com/office/powerpoint/2010/main" val="40351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Subject Example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2057400"/>
            <a:ext cx="4114800" cy="4724400"/>
          </a:xfrm>
        </p:spPr>
        <p:txBody>
          <a:bodyPr>
            <a:normAutofit fontScale="40000" lnSpcReduction="20000"/>
          </a:bodyPr>
          <a:lstStyle/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subject </a:t>
            </a:r>
            <a:r>
              <a:rPr lang="en-US" dirty="0"/>
              <a:t>/</a:t>
            </a:r>
            <a:r>
              <a:rPr lang="en-US" dirty="0" err="1" smtClean="0"/>
              <a:t>usr</a:t>
            </a:r>
            <a:r>
              <a:rPr lang="en-US" dirty="0" smtClean="0"/>
              <a:t>/bin/</a:t>
            </a:r>
            <a:r>
              <a:rPr lang="en-US" dirty="0" err="1" smtClean="0"/>
              <a:t>cvs</a:t>
            </a:r>
            <a:endParaRPr lang="en-US" dirty="0" smtClean="0"/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/	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/*	h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fstab</a:t>
            </a:r>
            <a:r>
              <a:rPr lang="en-US" dirty="0" smtClean="0"/>
              <a:t> 	r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	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ld.so.cache</a:t>
            </a:r>
            <a:r>
              <a:rPr lang="en-US" dirty="0" smtClean="0"/>
              <a:t>	r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	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localtime</a:t>
            </a:r>
            <a:r>
              <a:rPr lang="en-US" dirty="0" smtClean="0"/>
              <a:t>	r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	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nsswitch.conf</a:t>
            </a:r>
            <a:r>
              <a:rPr lang="en-US" dirty="0" smtClean="0"/>
              <a:t>	r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	/</a:t>
            </a:r>
            <a:r>
              <a:rPr lang="en-US" dirty="0" err="1"/>
              <a:t>etc</a:t>
            </a:r>
            <a:r>
              <a:rPr lang="en-US" dirty="0"/>
              <a:t>/</a:t>
            </a:r>
            <a:r>
              <a:rPr lang="en-US" dirty="0" err="1"/>
              <a:t>mtab</a:t>
            </a:r>
            <a:r>
              <a:rPr lang="en-US" dirty="0"/>
              <a:t> </a:t>
            </a:r>
            <a:r>
              <a:rPr lang="en-US" dirty="0" smtClean="0"/>
              <a:t>	r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	/</a:t>
            </a:r>
            <a:r>
              <a:rPr lang="en-US" dirty="0" err="1"/>
              <a:t>etc</a:t>
            </a:r>
            <a:r>
              <a:rPr lang="en-US" dirty="0"/>
              <a:t>/</a:t>
            </a:r>
            <a:r>
              <a:rPr lang="en-US" dirty="0" err="1"/>
              <a:t>passwd</a:t>
            </a:r>
            <a:r>
              <a:rPr lang="en-US" dirty="0"/>
              <a:t> </a:t>
            </a:r>
            <a:r>
              <a:rPr lang="en-US" dirty="0" smtClean="0"/>
              <a:t>		r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	/</a:t>
            </a:r>
            <a:r>
              <a:rPr lang="en-US" dirty="0" err="1" smtClean="0"/>
              <a:t>etc</a:t>
            </a:r>
            <a:r>
              <a:rPr lang="en-US" dirty="0" smtClean="0"/>
              <a:t>/group	r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/</a:t>
            </a:r>
            <a:r>
              <a:rPr lang="en-US" dirty="0" err="1" smtClean="0"/>
              <a:t>proc</a:t>
            </a:r>
            <a:r>
              <a:rPr lang="en-US" dirty="0" smtClean="0"/>
              <a:t>/</a:t>
            </a:r>
            <a:r>
              <a:rPr lang="en-US" dirty="0" err="1" smtClean="0"/>
              <a:t>meminfo</a:t>
            </a:r>
            <a:r>
              <a:rPr lang="en-US" dirty="0" smtClean="0"/>
              <a:t> 	r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	/</a:t>
            </a:r>
            <a:r>
              <a:rPr lang="en-US" dirty="0" err="1" smtClean="0"/>
              <a:t>dev</a:t>
            </a:r>
            <a:r>
              <a:rPr lang="en-US" dirty="0" smtClean="0"/>
              <a:t>/</a:t>
            </a:r>
            <a:r>
              <a:rPr lang="en-US" dirty="0" err="1" smtClean="0"/>
              <a:t>urandom</a:t>
            </a:r>
            <a:r>
              <a:rPr lang="en-US" dirty="0" smtClean="0"/>
              <a:t>	r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	/</a:t>
            </a:r>
            <a:r>
              <a:rPr lang="en-US" dirty="0" err="1"/>
              <a:t>dev</a:t>
            </a:r>
            <a:r>
              <a:rPr lang="en-US" dirty="0"/>
              <a:t>/log </a:t>
            </a:r>
            <a:r>
              <a:rPr lang="en-US" dirty="0" smtClean="0"/>
              <a:t>	</a:t>
            </a:r>
            <a:r>
              <a:rPr lang="en-US" dirty="0" err="1" smtClean="0"/>
              <a:t>rw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	/</a:t>
            </a:r>
            <a:r>
              <a:rPr lang="en-US" dirty="0" err="1" smtClean="0"/>
              <a:t>dev</a:t>
            </a:r>
            <a:r>
              <a:rPr lang="en-US" dirty="0" smtClean="0"/>
              <a:t>/null	</a:t>
            </a:r>
            <a:r>
              <a:rPr lang="en-US" dirty="0" err="1" smtClean="0"/>
              <a:t>rw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	/lib	</a:t>
            </a:r>
            <a:r>
              <a:rPr lang="en-US" dirty="0" err="1" smtClean="0"/>
              <a:t>rx</a:t>
            </a:r>
            <a:endParaRPr lang="en-US" dirty="0" smtClean="0"/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/</a:t>
            </a:r>
            <a:r>
              <a:rPr lang="en-US" dirty="0" err="1" smtClean="0"/>
              <a:t>usr</a:t>
            </a:r>
            <a:r>
              <a:rPr lang="en-US" dirty="0" smtClean="0"/>
              <a:t>/lib	</a:t>
            </a:r>
            <a:r>
              <a:rPr lang="en-US" dirty="0" err="1" smtClean="0"/>
              <a:t>rx</a:t>
            </a:r>
            <a:endParaRPr lang="en-US" dirty="0" smtClean="0"/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/home/</a:t>
            </a:r>
            <a:r>
              <a:rPr lang="en-US" dirty="0" err="1" smtClean="0"/>
              <a:t>cvs</a:t>
            </a:r>
            <a:r>
              <a:rPr lang="en-US" dirty="0" smtClean="0"/>
              <a:t>	r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	/home/</a:t>
            </a:r>
            <a:r>
              <a:rPr lang="en-US" dirty="0" err="1" smtClean="0"/>
              <a:t>cvs</a:t>
            </a:r>
            <a:r>
              <a:rPr lang="en-US" dirty="0" smtClean="0"/>
              <a:t>/CVSROOT/</a:t>
            </a:r>
            <a:r>
              <a:rPr lang="en-US" dirty="0" err="1" smtClean="0"/>
              <a:t>val</a:t>
            </a:r>
            <a:r>
              <a:rPr lang="en-US" dirty="0" smtClean="0"/>
              <a:t>-tags	</a:t>
            </a:r>
            <a:r>
              <a:rPr lang="en-US" dirty="0" err="1" smtClean="0"/>
              <a:t>rw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	/home/</a:t>
            </a:r>
            <a:r>
              <a:rPr lang="en-US" dirty="0" err="1" smtClean="0"/>
              <a:t>cvs</a:t>
            </a:r>
            <a:r>
              <a:rPr lang="en-US" dirty="0" smtClean="0"/>
              <a:t>/CVSROOT/history	</a:t>
            </a:r>
            <a:r>
              <a:rPr lang="en-US" dirty="0" err="1" smtClean="0"/>
              <a:t>ra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	/</a:t>
            </a:r>
            <a:r>
              <a:rPr lang="en-US" dirty="0" err="1"/>
              <a:t>tmp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rwcd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	/</a:t>
            </a:r>
            <a:r>
              <a:rPr lang="en-US" dirty="0" err="1" smtClean="0"/>
              <a:t>var</a:t>
            </a:r>
            <a:r>
              <a:rPr lang="en-US" dirty="0" smtClean="0"/>
              <a:t>/lock/</a:t>
            </a:r>
            <a:r>
              <a:rPr lang="en-US" dirty="0" err="1" smtClean="0"/>
              <a:t>cvs</a:t>
            </a:r>
            <a:r>
              <a:rPr lang="en-US" dirty="0" smtClean="0"/>
              <a:t>	</a:t>
            </a:r>
            <a:r>
              <a:rPr lang="en-US" dirty="0" err="1" smtClean="0"/>
              <a:t>rwcd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	/</a:t>
            </a:r>
            <a:r>
              <a:rPr lang="en-US" dirty="0" err="1"/>
              <a:t>var</a:t>
            </a:r>
            <a:r>
              <a:rPr lang="en-US" dirty="0"/>
              <a:t>/run/.</a:t>
            </a:r>
            <a:r>
              <a:rPr lang="en-US" dirty="0" err="1" smtClean="0"/>
              <a:t>nscd_socket</a:t>
            </a:r>
            <a:r>
              <a:rPr lang="en-US" dirty="0" smtClean="0"/>
              <a:t>	</a:t>
            </a:r>
            <a:r>
              <a:rPr lang="en-US" dirty="0" err="1" smtClean="0"/>
              <a:t>rw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	/</a:t>
            </a:r>
            <a:r>
              <a:rPr lang="en-US" dirty="0" err="1" smtClean="0"/>
              <a:t>proc</a:t>
            </a:r>
            <a:r>
              <a:rPr lang="en-US" dirty="0" smtClean="0"/>
              <a:t>/sys/kernel/</a:t>
            </a:r>
            <a:r>
              <a:rPr lang="en-US" dirty="0" err="1" smtClean="0"/>
              <a:t>ngroups_max</a:t>
            </a:r>
            <a:r>
              <a:rPr lang="en-US" dirty="0"/>
              <a:t>	</a:t>
            </a:r>
            <a:r>
              <a:rPr lang="en-US" dirty="0" smtClean="0"/>
              <a:t>r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/</a:t>
            </a:r>
            <a:r>
              <a:rPr lang="en-US" dirty="0" err="1" smtClean="0"/>
              <a:t>proc</a:t>
            </a:r>
            <a:r>
              <a:rPr lang="en-US" dirty="0" smtClean="0"/>
              <a:t>/sys/kernel/version	r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/</a:t>
            </a:r>
            <a:r>
              <a:rPr lang="en-US" dirty="0" err="1" smtClean="0"/>
              <a:t>var</a:t>
            </a:r>
            <a:r>
              <a:rPr lang="en-US" dirty="0" smtClean="0"/>
              <a:t>/run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4343400" y="2362200"/>
            <a:ext cx="1676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019800" y="2260154"/>
            <a:ext cx="2667000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No “o” mode, so inherits </a:t>
            </a:r>
            <a:r>
              <a:rPr lang="en-US" dirty="0" smtClean="0"/>
              <a:t>file and capability policy </a:t>
            </a:r>
            <a:r>
              <a:rPr lang="en-US" dirty="0" smtClean="0"/>
              <a:t>from subject /, </a:t>
            </a:r>
            <a:r>
              <a:rPr lang="en-US" smtClean="0"/>
              <a:t>no </a:t>
            </a:r>
            <a:r>
              <a:rPr lang="en-US" smtClean="0"/>
              <a:t>capability </a:t>
            </a:r>
            <a:r>
              <a:rPr lang="en-US" dirty="0" smtClean="0"/>
              <a:t>use permitted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52400" y="2267634"/>
            <a:ext cx="25146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indent="0">
              <a:buNone/>
            </a:pPr>
            <a:r>
              <a:rPr lang="en-US" sz="1100" dirty="0" smtClean="0"/>
              <a:t>role </a:t>
            </a:r>
            <a:r>
              <a:rPr lang="en-US" sz="1100" dirty="0" err="1" smtClean="0"/>
              <a:t>cvs</a:t>
            </a:r>
            <a:r>
              <a:rPr lang="en-US" sz="1100" dirty="0" smtClean="0"/>
              <a:t> u</a:t>
            </a:r>
          </a:p>
          <a:p>
            <a:pPr marL="109728" indent="0">
              <a:buNone/>
            </a:pPr>
            <a:r>
              <a:rPr lang="en-US" sz="1100" dirty="0" smtClean="0"/>
              <a:t>subject / </a:t>
            </a:r>
          </a:p>
          <a:p>
            <a:pPr marL="109728" indent="0">
              <a:buNone/>
            </a:pPr>
            <a:r>
              <a:rPr lang="en-US" sz="1100" dirty="0" smtClean="0"/>
              <a:t>	/	h</a:t>
            </a:r>
          </a:p>
          <a:p>
            <a:pPr marL="109728" indent="0">
              <a:buNone/>
            </a:pPr>
            <a:r>
              <a:rPr lang="en-US" sz="1100" dirty="0" smtClean="0"/>
              <a:t>	-CAP_ALL</a:t>
            </a:r>
          </a:p>
          <a:p>
            <a:pPr marL="109728" indent="0">
              <a:buNone/>
            </a:pPr>
            <a:r>
              <a:rPr lang="en-US" sz="1100" dirty="0" smtClean="0"/>
              <a:t>	connect disabled</a:t>
            </a:r>
          </a:p>
          <a:p>
            <a:pPr marL="109728" indent="0">
              <a:buNone/>
            </a:pPr>
            <a:r>
              <a:rPr lang="en-US" sz="1100" dirty="0" smtClean="0"/>
              <a:t>	bind disabled</a:t>
            </a:r>
          </a:p>
        </p:txBody>
      </p:sp>
    </p:spTree>
    <p:extLst>
      <p:ext uri="{BB962C8B-B14F-4D97-AF65-F5344CB8AC3E}">
        <p14:creationId xmlns:p14="http://schemas.microsoft.com/office/powerpoint/2010/main" val="344929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Subject Example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2057400"/>
            <a:ext cx="4114800" cy="4724400"/>
          </a:xfrm>
        </p:spPr>
        <p:txBody>
          <a:bodyPr>
            <a:normAutofit fontScale="40000" lnSpcReduction="20000"/>
          </a:bodyPr>
          <a:lstStyle/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subject </a:t>
            </a:r>
            <a:r>
              <a:rPr lang="en-US" dirty="0"/>
              <a:t>/</a:t>
            </a:r>
            <a:r>
              <a:rPr lang="en-US" dirty="0" err="1" smtClean="0"/>
              <a:t>usr</a:t>
            </a:r>
            <a:r>
              <a:rPr lang="en-US" dirty="0" smtClean="0"/>
              <a:t>/bin/</a:t>
            </a:r>
            <a:r>
              <a:rPr lang="en-US" dirty="0" err="1" smtClean="0"/>
              <a:t>cvs</a:t>
            </a:r>
            <a:endParaRPr lang="en-US" dirty="0" smtClean="0"/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/	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/*	h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fstab</a:t>
            </a:r>
            <a:r>
              <a:rPr lang="en-US" dirty="0" smtClean="0"/>
              <a:t> 	r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	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ld.so.cache</a:t>
            </a:r>
            <a:r>
              <a:rPr lang="en-US" dirty="0" smtClean="0"/>
              <a:t>	r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	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localtime</a:t>
            </a:r>
            <a:r>
              <a:rPr lang="en-US" dirty="0" smtClean="0"/>
              <a:t>	r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	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nsswitch.conf</a:t>
            </a:r>
            <a:r>
              <a:rPr lang="en-US" dirty="0" smtClean="0"/>
              <a:t>	r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	/</a:t>
            </a:r>
            <a:r>
              <a:rPr lang="en-US" dirty="0" err="1"/>
              <a:t>etc</a:t>
            </a:r>
            <a:r>
              <a:rPr lang="en-US" dirty="0"/>
              <a:t>/</a:t>
            </a:r>
            <a:r>
              <a:rPr lang="en-US" dirty="0" err="1"/>
              <a:t>mtab</a:t>
            </a:r>
            <a:r>
              <a:rPr lang="en-US" dirty="0"/>
              <a:t> </a:t>
            </a:r>
            <a:r>
              <a:rPr lang="en-US" dirty="0" smtClean="0"/>
              <a:t>	r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	/</a:t>
            </a:r>
            <a:r>
              <a:rPr lang="en-US" dirty="0" err="1"/>
              <a:t>etc</a:t>
            </a:r>
            <a:r>
              <a:rPr lang="en-US" dirty="0"/>
              <a:t>/</a:t>
            </a:r>
            <a:r>
              <a:rPr lang="en-US" dirty="0" err="1"/>
              <a:t>passwd</a:t>
            </a:r>
            <a:r>
              <a:rPr lang="en-US" dirty="0"/>
              <a:t> </a:t>
            </a:r>
            <a:r>
              <a:rPr lang="en-US" dirty="0" smtClean="0"/>
              <a:t>		r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	/</a:t>
            </a:r>
            <a:r>
              <a:rPr lang="en-US" dirty="0" err="1" smtClean="0"/>
              <a:t>etc</a:t>
            </a:r>
            <a:r>
              <a:rPr lang="en-US" dirty="0" smtClean="0"/>
              <a:t>/group	r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/</a:t>
            </a:r>
            <a:r>
              <a:rPr lang="en-US" dirty="0" err="1" smtClean="0"/>
              <a:t>proc</a:t>
            </a:r>
            <a:r>
              <a:rPr lang="en-US" dirty="0" smtClean="0"/>
              <a:t>/</a:t>
            </a:r>
            <a:r>
              <a:rPr lang="en-US" dirty="0" err="1" smtClean="0"/>
              <a:t>meminfo</a:t>
            </a:r>
            <a:r>
              <a:rPr lang="en-US" dirty="0" smtClean="0"/>
              <a:t> 	r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	/</a:t>
            </a:r>
            <a:r>
              <a:rPr lang="en-US" dirty="0" err="1" smtClean="0"/>
              <a:t>dev</a:t>
            </a:r>
            <a:r>
              <a:rPr lang="en-US" dirty="0" smtClean="0"/>
              <a:t>/</a:t>
            </a:r>
            <a:r>
              <a:rPr lang="en-US" dirty="0" err="1" smtClean="0"/>
              <a:t>urandom</a:t>
            </a:r>
            <a:r>
              <a:rPr lang="en-US" dirty="0" smtClean="0"/>
              <a:t>	r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	/</a:t>
            </a:r>
            <a:r>
              <a:rPr lang="en-US" dirty="0" err="1"/>
              <a:t>dev</a:t>
            </a:r>
            <a:r>
              <a:rPr lang="en-US" dirty="0"/>
              <a:t>/log </a:t>
            </a:r>
            <a:r>
              <a:rPr lang="en-US" dirty="0" smtClean="0"/>
              <a:t>	</a:t>
            </a:r>
            <a:r>
              <a:rPr lang="en-US" dirty="0" err="1" smtClean="0"/>
              <a:t>rw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	/</a:t>
            </a:r>
            <a:r>
              <a:rPr lang="en-US" dirty="0" err="1" smtClean="0"/>
              <a:t>dev</a:t>
            </a:r>
            <a:r>
              <a:rPr lang="en-US" dirty="0" smtClean="0"/>
              <a:t>/null	</a:t>
            </a:r>
            <a:r>
              <a:rPr lang="en-US" dirty="0" err="1" smtClean="0"/>
              <a:t>rw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	/lib	</a:t>
            </a:r>
            <a:r>
              <a:rPr lang="en-US" dirty="0" err="1" smtClean="0"/>
              <a:t>rx</a:t>
            </a:r>
            <a:endParaRPr lang="en-US" dirty="0" smtClean="0"/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/</a:t>
            </a:r>
            <a:r>
              <a:rPr lang="en-US" dirty="0" err="1" smtClean="0"/>
              <a:t>usr</a:t>
            </a:r>
            <a:r>
              <a:rPr lang="en-US" dirty="0" smtClean="0"/>
              <a:t>/lib	</a:t>
            </a:r>
            <a:r>
              <a:rPr lang="en-US" dirty="0" err="1" smtClean="0"/>
              <a:t>rx</a:t>
            </a:r>
            <a:endParaRPr lang="en-US" dirty="0" smtClean="0"/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/home/</a:t>
            </a:r>
            <a:r>
              <a:rPr lang="en-US" dirty="0" err="1" smtClean="0"/>
              <a:t>cvs</a:t>
            </a:r>
            <a:r>
              <a:rPr lang="en-US" dirty="0" smtClean="0"/>
              <a:t>	r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	/home/</a:t>
            </a:r>
            <a:r>
              <a:rPr lang="en-US" dirty="0" err="1" smtClean="0"/>
              <a:t>cvs</a:t>
            </a:r>
            <a:r>
              <a:rPr lang="en-US" dirty="0" smtClean="0"/>
              <a:t>/CVSROOT/</a:t>
            </a:r>
            <a:r>
              <a:rPr lang="en-US" dirty="0" err="1" smtClean="0"/>
              <a:t>val</a:t>
            </a:r>
            <a:r>
              <a:rPr lang="en-US" dirty="0" smtClean="0"/>
              <a:t>-tags	</a:t>
            </a:r>
            <a:r>
              <a:rPr lang="en-US" dirty="0" err="1" smtClean="0"/>
              <a:t>rw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	/home/</a:t>
            </a:r>
            <a:r>
              <a:rPr lang="en-US" dirty="0" err="1" smtClean="0"/>
              <a:t>cvs</a:t>
            </a:r>
            <a:r>
              <a:rPr lang="en-US" dirty="0" smtClean="0"/>
              <a:t>/CVSROOT/history	</a:t>
            </a:r>
            <a:r>
              <a:rPr lang="en-US" dirty="0" err="1" smtClean="0"/>
              <a:t>ra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	/</a:t>
            </a:r>
            <a:r>
              <a:rPr lang="en-US" dirty="0" err="1"/>
              <a:t>tmp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rwcd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	/</a:t>
            </a:r>
            <a:r>
              <a:rPr lang="en-US" dirty="0" err="1" smtClean="0"/>
              <a:t>var</a:t>
            </a:r>
            <a:r>
              <a:rPr lang="en-US" dirty="0" smtClean="0"/>
              <a:t>/lock/</a:t>
            </a:r>
            <a:r>
              <a:rPr lang="en-US" dirty="0" err="1" smtClean="0"/>
              <a:t>cvs</a:t>
            </a:r>
            <a:r>
              <a:rPr lang="en-US" dirty="0" smtClean="0"/>
              <a:t>	</a:t>
            </a:r>
            <a:r>
              <a:rPr lang="en-US" dirty="0" err="1" smtClean="0"/>
              <a:t>rwcd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	/</a:t>
            </a:r>
            <a:r>
              <a:rPr lang="en-US" dirty="0" err="1"/>
              <a:t>var</a:t>
            </a:r>
            <a:r>
              <a:rPr lang="en-US" dirty="0"/>
              <a:t>/run/.</a:t>
            </a:r>
            <a:r>
              <a:rPr lang="en-US" dirty="0" err="1" smtClean="0"/>
              <a:t>nscd_socket</a:t>
            </a:r>
            <a:r>
              <a:rPr lang="en-US" dirty="0" smtClean="0"/>
              <a:t>	</a:t>
            </a:r>
            <a:r>
              <a:rPr lang="en-US" dirty="0" err="1" smtClean="0"/>
              <a:t>rw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	/</a:t>
            </a:r>
            <a:r>
              <a:rPr lang="en-US" dirty="0" err="1" smtClean="0"/>
              <a:t>proc</a:t>
            </a:r>
            <a:r>
              <a:rPr lang="en-US" dirty="0" smtClean="0"/>
              <a:t>/sys/kernel/</a:t>
            </a:r>
            <a:r>
              <a:rPr lang="en-US" dirty="0" err="1" smtClean="0"/>
              <a:t>ngroups_max</a:t>
            </a:r>
            <a:r>
              <a:rPr lang="en-US" dirty="0"/>
              <a:t>	</a:t>
            </a:r>
            <a:r>
              <a:rPr lang="en-US" dirty="0" smtClean="0"/>
              <a:t>r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/</a:t>
            </a:r>
            <a:r>
              <a:rPr lang="en-US" dirty="0" err="1" smtClean="0"/>
              <a:t>proc</a:t>
            </a:r>
            <a:r>
              <a:rPr lang="en-US" dirty="0" smtClean="0"/>
              <a:t>/sys/kernel/version	r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/</a:t>
            </a:r>
            <a:r>
              <a:rPr lang="en-US" dirty="0" err="1" smtClean="0"/>
              <a:t>var</a:t>
            </a:r>
            <a:r>
              <a:rPr lang="en-US" dirty="0" smtClean="0"/>
              <a:t>/run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6477000" y="54102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781800" y="4948535"/>
            <a:ext cx="2209800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No arbitrary modification of CVS history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52400" y="2267634"/>
            <a:ext cx="25146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indent="0">
              <a:buNone/>
            </a:pPr>
            <a:r>
              <a:rPr lang="en-US" sz="1100" dirty="0" smtClean="0"/>
              <a:t>role </a:t>
            </a:r>
            <a:r>
              <a:rPr lang="en-US" sz="1100" dirty="0" err="1" smtClean="0"/>
              <a:t>cvs</a:t>
            </a:r>
            <a:r>
              <a:rPr lang="en-US" sz="1100" dirty="0" smtClean="0"/>
              <a:t> u</a:t>
            </a:r>
          </a:p>
          <a:p>
            <a:pPr marL="109728" indent="0">
              <a:buNone/>
            </a:pPr>
            <a:r>
              <a:rPr lang="en-US" sz="1100" dirty="0" smtClean="0"/>
              <a:t>subject / </a:t>
            </a:r>
          </a:p>
          <a:p>
            <a:pPr marL="109728" indent="0">
              <a:buNone/>
            </a:pPr>
            <a:r>
              <a:rPr lang="en-US" sz="1100" dirty="0" smtClean="0"/>
              <a:t>	/	h</a:t>
            </a:r>
          </a:p>
          <a:p>
            <a:pPr marL="109728" indent="0">
              <a:buNone/>
            </a:pPr>
            <a:r>
              <a:rPr lang="en-US" sz="1100" dirty="0" smtClean="0"/>
              <a:t>	-CAP_ALL</a:t>
            </a:r>
          </a:p>
          <a:p>
            <a:pPr marL="109728" indent="0">
              <a:buNone/>
            </a:pPr>
            <a:r>
              <a:rPr lang="en-US" sz="1100" dirty="0" smtClean="0"/>
              <a:t>	connect disabled</a:t>
            </a:r>
          </a:p>
          <a:p>
            <a:pPr marL="109728" indent="0">
              <a:buNone/>
            </a:pPr>
            <a:r>
              <a:rPr lang="en-US" sz="1100" dirty="0" smtClean="0"/>
              <a:t>	bind disabled</a:t>
            </a:r>
          </a:p>
        </p:txBody>
      </p:sp>
      <p:cxnSp>
        <p:nvCxnSpPr>
          <p:cNvPr id="10" name="Straight Arrow Connector 9"/>
          <p:cNvCxnSpPr>
            <a:stCxn id="11" idx="2"/>
          </p:cNvCxnSpPr>
          <p:nvPr/>
        </p:nvCxnSpPr>
        <p:spPr>
          <a:xfrm flipH="1">
            <a:off x="4648200" y="4303931"/>
            <a:ext cx="2476500" cy="8014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019800" y="3657600"/>
            <a:ext cx="220980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No modification of CVS repository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13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Access Control?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Access Control is just one part of system security</a:t>
            </a:r>
          </a:p>
          <a:p>
            <a:r>
              <a:rPr lang="en-US" dirty="0" smtClean="0"/>
              <a:t>Useful tool, not a cure-all</a:t>
            </a:r>
          </a:p>
          <a:p>
            <a:r>
              <a:rPr lang="en-US" dirty="0" smtClean="0"/>
              <a:t>“Modern” mandatory access control uses decades-old technology and retains its antiquated assumptions</a:t>
            </a:r>
          </a:p>
          <a:p>
            <a:pPr lvl="1"/>
            <a:r>
              <a:rPr lang="en-US" sz="2800" dirty="0"/>
              <a:t>See Labeled Security Protection Profile (LSPP)</a:t>
            </a:r>
            <a:endParaRPr lang="en-US" dirty="0"/>
          </a:p>
          <a:p>
            <a:pPr lvl="1"/>
            <a:r>
              <a:rPr lang="en-US" dirty="0" smtClean="0"/>
              <a:t>Not Internet-connected or even </a:t>
            </a:r>
            <a:r>
              <a:rPr lang="en-US" dirty="0" err="1" smtClean="0"/>
              <a:t>heterogenous</a:t>
            </a:r>
            <a:r>
              <a:rPr lang="en-US" dirty="0" smtClean="0"/>
              <a:t> Intranet-connected (3.3.4)</a:t>
            </a:r>
          </a:p>
          <a:p>
            <a:pPr lvl="1"/>
            <a:r>
              <a:rPr lang="en-US" dirty="0" smtClean="0"/>
              <a:t>No active attacker or careless admin (3.3.0, 3.3.2)</a:t>
            </a:r>
          </a:p>
          <a:p>
            <a:pPr lvl="1"/>
            <a:r>
              <a:rPr lang="en-US" dirty="0" smtClean="0"/>
              <a:t>Basically only accidental downgrade of sensitive info (4.1)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9800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Subject Example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2057400"/>
            <a:ext cx="4114800" cy="4724400"/>
          </a:xfrm>
        </p:spPr>
        <p:txBody>
          <a:bodyPr>
            <a:normAutofit fontScale="40000" lnSpcReduction="20000"/>
          </a:bodyPr>
          <a:lstStyle/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subject </a:t>
            </a:r>
            <a:r>
              <a:rPr lang="en-US" dirty="0"/>
              <a:t>/</a:t>
            </a:r>
            <a:r>
              <a:rPr lang="en-US" dirty="0" err="1" smtClean="0"/>
              <a:t>usr</a:t>
            </a:r>
            <a:r>
              <a:rPr lang="en-US" dirty="0" smtClean="0"/>
              <a:t>/bin/</a:t>
            </a:r>
            <a:r>
              <a:rPr lang="en-US" dirty="0" err="1" smtClean="0"/>
              <a:t>cvs</a:t>
            </a:r>
            <a:endParaRPr lang="en-US" dirty="0" smtClean="0"/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/	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/*	h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fstab</a:t>
            </a:r>
            <a:r>
              <a:rPr lang="en-US" dirty="0" smtClean="0"/>
              <a:t> 	r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	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ld.so.cache</a:t>
            </a:r>
            <a:r>
              <a:rPr lang="en-US" dirty="0" smtClean="0"/>
              <a:t>	r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	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localtime</a:t>
            </a:r>
            <a:r>
              <a:rPr lang="en-US" dirty="0" smtClean="0"/>
              <a:t>	r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	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nsswitch.conf</a:t>
            </a:r>
            <a:r>
              <a:rPr lang="en-US" dirty="0" smtClean="0"/>
              <a:t>	r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	/</a:t>
            </a:r>
            <a:r>
              <a:rPr lang="en-US" dirty="0" err="1"/>
              <a:t>etc</a:t>
            </a:r>
            <a:r>
              <a:rPr lang="en-US" dirty="0"/>
              <a:t>/</a:t>
            </a:r>
            <a:r>
              <a:rPr lang="en-US" dirty="0" err="1"/>
              <a:t>mtab</a:t>
            </a:r>
            <a:r>
              <a:rPr lang="en-US" dirty="0"/>
              <a:t> </a:t>
            </a:r>
            <a:r>
              <a:rPr lang="en-US" dirty="0" smtClean="0"/>
              <a:t>	r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	/</a:t>
            </a:r>
            <a:r>
              <a:rPr lang="en-US" dirty="0" err="1"/>
              <a:t>etc</a:t>
            </a:r>
            <a:r>
              <a:rPr lang="en-US" dirty="0"/>
              <a:t>/</a:t>
            </a:r>
            <a:r>
              <a:rPr lang="en-US" dirty="0" err="1"/>
              <a:t>passwd</a:t>
            </a:r>
            <a:r>
              <a:rPr lang="en-US" dirty="0"/>
              <a:t> </a:t>
            </a:r>
            <a:r>
              <a:rPr lang="en-US" dirty="0" smtClean="0"/>
              <a:t>		r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	/</a:t>
            </a:r>
            <a:r>
              <a:rPr lang="en-US" dirty="0" err="1" smtClean="0"/>
              <a:t>etc</a:t>
            </a:r>
            <a:r>
              <a:rPr lang="en-US" dirty="0" smtClean="0"/>
              <a:t>/group	r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/</a:t>
            </a:r>
            <a:r>
              <a:rPr lang="en-US" dirty="0" err="1" smtClean="0"/>
              <a:t>proc</a:t>
            </a:r>
            <a:r>
              <a:rPr lang="en-US" dirty="0" smtClean="0"/>
              <a:t>/</a:t>
            </a:r>
            <a:r>
              <a:rPr lang="en-US" dirty="0" err="1" smtClean="0"/>
              <a:t>meminfo</a:t>
            </a:r>
            <a:r>
              <a:rPr lang="en-US" dirty="0" smtClean="0"/>
              <a:t> 	r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	/</a:t>
            </a:r>
            <a:r>
              <a:rPr lang="en-US" dirty="0" err="1" smtClean="0"/>
              <a:t>dev</a:t>
            </a:r>
            <a:r>
              <a:rPr lang="en-US" dirty="0" smtClean="0"/>
              <a:t>/</a:t>
            </a:r>
            <a:r>
              <a:rPr lang="en-US" dirty="0" err="1" smtClean="0"/>
              <a:t>urandom</a:t>
            </a:r>
            <a:r>
              <a:rPr lang="en-US" dirty="0" smtClean="0"/>
              <a:t>	r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	/</a:t>
            </a:r>
            <a:r>
              <a:rPr lang="en-US" dirty="0" err="1"/>
              <a:t>dev</a:t>
            </a:r>
            <a:r>
              <a:rPr lang="en-US" dirty="0"/>
              <a:t>/log </a:t>
            </a:r>
            <a:r>
              <a:rPr lang="en-US" dirty="0" smtClean="0"/>
              <a:t>	</a:t>
            </a:r>
            <a:r>
              <a:rPr lang="en-US" dirty="0" err="1" smtClean="0"/>
              <a:t>rw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	/</a:t>
            </a:r>
            <a:r>
              <a:rPr lang="en-US" dirty="0" err="1" smtClean="0"/>
              <a:t>dev</a:t>
            </a:r>
            <a:r>
              <a:rPr lang="en-US" dirty="0" smtClean="0"/>
              <a:t>/null	</a:t>
            </a:r>
            <a:r>
              <a:rPr lang="en-US" dirty="0" err="1" smtClean="0"/>
              <a:t>rw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	/lib	</a:t>
            </a:r>
            <a:r>
              <a:rPr lang="en-US" dirty="0" err="1" smtClean="0"/>
              <a:t>rx</a:t>
            </a:r>
            <a:endParaRPr lang="en-US" dirty="0" smtClean="0"/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/</a:t>
            </a:r>
            <a:r>
              <a:rPr lang="en-US" dirty="0" err="1" smtClean="0"/>
              <a:t>usr</a:t>
            </a:r>
            <a:r>
              <a:rPr lang="en-US" dirty="0" smtClean="0"/>
              <a:t>/lib	</a:t>
            </a:r>
            <a:r>
              <a:rPr lang="en-US" dirty="0" err="1" smtClean="0"/>
              <a:t>rx</a:t>
            </a:r>
            <a:endParaRPr lang="en-US" dirty="0" smtClean="0"/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/home/</a:t>
            </a:r>
            <a:r>
              <a:rPr lang="en-US" dirty="0" err="1" smtClean="0"/>
              <a:t>cvs</a:t>
            </a:r>
            <a:r>
              <a:rPr lang="en-US" dirty="0" smtClean="0"/>
              <a:t>	r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	/home/</a:t>
            </a:r>
            <a:r>
              <a:rPr lang="en-US" dirty="0" err="1" smtClean="0"/>
              <a:t>cvs</a:t>
            </a:r>
            <a:r>
              <a:rPr lang="en-US" dirty="0" smtClean="0"/>
              <a:t>/CVSROOT/</a:t>
            </a:r>
            <a:r>
              <a:rPr lang="en-US" dirty="0" err="1" smtClean="0"/>
              <a:t>val</a:t>
            </a:r>
            <a:r>
              <a:rPr lang="en-US" dirty="0" smtClean="0"/>
              <a:t>-tags	</a:t>
            </a:r>
            <a:r>
              <a:rPr lang="en-US" dirty="0" err="1" smtClean="0"/>
              <a:t>rw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	/home/</a:t>
            </a:r>
            <a:r>
              <a:rPr lang="en-US" dirty="0" err="1" smtClean="0"/>
              <a:t>cvs</a:t>
            </a:r>
            <a:r>
              <a:rPr lang="en-US" dirty="0" smtClean="0"/>
              <a:t>/CVSROOT/history	</a:t>
            </a:r>
            <a:r>
              <a:rPr lang="en-US" dirty="0" err="1" smtClean="0"/>
              <a:t>ra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	/</a:t>
            </a:r>
            <a:r>
              <a:rPr lang="en-US" dirty="0" err="1"/>
              <a:t>tmp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rwcd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	/</a:t>
            </a:r>
            <a:r>
              <a:rPr lang="en-US" dirty="0" err="1" smtClean="0"/>
              <a:t>var</a:t>
            </a:r>
            <a:r>
              <a:rPr lang="en-US" dirty="0" smtClean="0"/>
              <a:t>/lock/</a:t>
            </a:r>
            <a:r>
              <a:rPr lang="en-US" dirty="0" err="1" smtClean="0"/>
              <a:t>cvs</a:t>
            </a:r>
            <a:r>
              <a:rPr lang="en-US" dirty="0" smtClean="0"/>
              <a:t>	</a:t>
            </a:r>
            <a:r>
              <a:rPr lang="en-US" dirty="0" err="1" smtClean="0"/>
              <a:t>rwcd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	/</a:t>
            </a:r>
            <a:r>
              <a:rPr lang="en-US" dirty="0" err="1"/>
              <a:t>var</a:t>
            </a:r>
            <a:r>
              <a:rPr lang="en-US" dirty="0"/>
              <a:t>/run/.</a:t>
            </a:r>
            <a:r>
              <a:rPr lang="en-US" dirty="0" err="1" smtClean="0"/>
              <a:t>nscd_socket</a:t>
            </a:r>
            <a:r>
              <a:rPr lang="en-US" dirty="0" smtClean="0"/>
              <a:t>	</a:t>
            </a:r>
            <a:r>
              <a:rPr lang="en-US" dirty="0" err="1" smtClean="0"/>
              <a:t>rw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	/</a:t>
            </a:r>
            <a:r>
              <a:rPr lang="en-US" dirty="0" err="1" smtClean="0"/>
              <a:t>proc</a:t>
            </a:r>
            <a:r>
              <a:rPr lang="en-US" dirty="0" smtClean="0"/>
              <a:t>/sys/kernel/</a:t>
            </a:r>
            <a:r>
              <a:rPr lang="en-US" dirty="0" err="1" smtClean="0"/>
              <a:t>ngroups_max</a:t>
            </a:r>
            <a:r>
              <a:rPr lang="en-US" dirty="0"/>
              <a:t>	</a:t>
            </a:r>
            <a:r>
              <a:rPr lang="en-US" dirty="0" smtClean="0"/>
              <a:t>r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/</a:t>
            </a:r>
            <a:r>
              <a:rPr lang="en-US" dirty="0" err="1" smtClean="0"/>
              <a:t>proc</a:t>
            </a:r>
            <a:r>
              <a:rPr lang="en-US" dirty="0" smtClean="0"/>
              <a:t>/sys/kernel/version	r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/</a:t>
            </a:r>
            <a:r>
              <a:rPr lang="en-US" dirty="0" err="1" smtClean="0"/>
              <a:t>var</a:t>
            </a:r>
            <a:r>
              <a:rPr lang="en-US" dirty="0" smtClean="0"/>
              <a:t>/run</a:t>
            </a:r>
            <a:endParaRPr lang="en-US" dirty="0"/>
          </a:p>
        </p:txBody>
      </p:sp>
      <p:cxnSp>
        <p:nvCxnSpPr>
          <p:cNvPr id="5" name="Straight Arrow Connector 4"/>
          <p:cNvCxnSpPr>
            <a:stCxn id="8" idx="1"/>
          </p:cNvCxnSpPr>
          <p:nvPr/>
        </p:nvCxnSpPr>
        <p:spPr>
          <a:xfrm flipH="1" flipV="1">
            <a:off x="4800600" y="4818965"/>
            <a:ext cx="1643743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444343" y="4495800"/>
            <a:ext cx="220980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No </a:t>
            </a:r>
            <a:r>
              <a:rPr lang="en-US" dirty="0" err="1" smtClean="0"/>
              <a:t>rwx</a:t>
            </a:r>
            <a:r>
              <a:rPr lang="en-US" dirty="0" smtClean="0"/>
              <a:t> access to </a:t>
            </a:r>
            <a:r>
              <a:rPr lang="en-US" dirty="0" err="1" smtClean="0"/>
              <a:t>filesystem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52400" y="2267634"/>
            <a:ext cx="25146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indent="0">
              <a:buNone/>
            </a:pPr>
            <a:r>
              <a:rPr lang="en-US" sz="1100" dirty="0" smtClean="0"/>
              <a:t>role </a:t>
            </a:r>
            <a:r>
              <a:rPr lang="en-US" sz="1100" dirty="0" err="1" smtClean="0"/>
              <a:t>cvs</a:t>
            </a:r>
            <a:r>
              <a:rPr lang="en-US" sz="1100" dirty="0" smtClean="0"/>
              <a:t> u</a:t>
            </a:r>
          </a:p>
          <a:p>
            <a:pPr marL="109728" indent="0">
              <a:buNone/>
            </a:pPr>
            <a:r>
              <a:rPr lang="en-US" sz="1100" dirty="0" smtClean="0"/>
              <a:t>subject / </a:t>
            </a:r>
          </a:p>
          <a:p>
            <a:pPr marL="109728" indent="0">
              <a:buNone/>
            </a:pPr>
            <a:r>
              <a:rPr lang="en-US" sz="1100" dirty="0" smtClean="0"/>
              <a:t>	/	h</a:t>
            </a:r>
          </a:p>
          <a:p>
            <a:pPr marL="109728" indent="0">
              <a:buNone/>
            </a:pPr>
            <a:r>
              <a:rPr lang="en-US" sz="1100" dirty="0" smtClean="0"/>
              <a:t>	-CAP_ALL</a:t>
            </a:r>
          </a:p>
          <a:p>
            <a:pPr marL="109728" indent="0">
              <a:buNone/>
            </a:pPr>
            <a:r>
              <a:rPr lang="en-US" sz="1100" dirty="0" smtClean="0"/>
              <a:t>	connect disabled</a:t>
            </a:r>
          </a:p>
          <a:p>
            <a:pPr marL="109728" indent="0">
              <a:buNone/>
            </a:pPr>
            <a:r>
              <a:rPr lang="en-US" sz="1100" dirty="0" smtClean="0"/>
              <a:t>	bind disabled</a:t>
            </a:r>
          </a:p>
        </p:txBody>
      </p:sp>
    </p:spTree>
    <p:extLst>
      <p:ext uri="{BB962C8B-B14F-4D97-AF65-F5344CB8AC3E}">
        <p14:creationId xmlns:p14="http://schemas.microsoft.com/office/powerpoint/2010/main" val="247839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Subject Example (cont.)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514600" y="2057400"/>
            <a:ext cx="4114800" cy="4724400"/>
          </a:xfrm>
          <a:prstGeom prst="rect">
            <a:avLst/>
          </a:prstGeom>
        </p:spPr>
        <p:txBody>
          <a:bodyPr vert="horz">
            <a:normAutofit fontScale="40000" lnSpcReduction="200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Georgia"/>
              <a:buNone/>
            </a:pPr>
            <a:endParaRPr lang="en-US" smtClean="0"/>
          </a:p>
          <a:p>
            <a:pPr marL="109728" indent="0">
              <a:buFont typeface="Georgia"/>
              <a:buNone/>
            </a:pPr>
            <a:r>
              <a:rPr lang="en-US" smtClean="0"/>
              <a:t>subject /usr/bin/cvs</a:t>
            </a:r>
          </a:p>
          <a:p>
            <a:pPr marL="109728" indent="0">
              <a:buFont typeface="Georgia"/>
              <a:buNone/>
            </a:pPr>
            <a:r>
              <a:rPr lang="en-US" smtClean="0"/>
              <a:t>	/	</a:t>
            </a:r>
          </a:p>
          <a:p>
            <a:pPr marL="109728" indent="0">
              <a:buFont typeface="Georgia"/>
              <a:buNone/>
            </a:pPr>
            <a:r>
              <a:rPr lang="en-US" smtClean="0"/>
              <a:t>	/*	h</a:t>
            </a:r>
          </a:p>
          <a:p>
            <a:pPr marL="109728" indent="0">
              <a:buFont typeface="Georgia"/>
              <a:buNone/>
            </a:pPr>
            <a:r>
              <a:rPr lang="en-US" smtClean="0"/>
              <a:t>	/etc/fstab 	r</a:t>
            </a:r>
          </a:p>
          <a:p>
            <a:pPr marL="109728" indent="0">
              <a:buFont typeface="Georgia"/>
              <a:buNone/>
            </a:pPr>
            <a:r>
              <a:rPr lang="en-US" smtClean="0"/>
              <a:t>	/etc/ld.so.cache	r</a:t>
            </a:r>
          </a:p>
          <a:p>
            <a:pPr marL="109728" indent="0">
              <a:buFont typeface="Georgia"/>
              <a:buNone/>
            </a:pPr>
            <a:r>
              <a:rPr lang="en-US" smtClean="0"/>
              <a:t>	/etc/localtime	r</a:t>
            </a:r>
          </a:p>
          <a:p>
            <a:pPr marL="109728" indent="0">
              <a:buFont typeface="Georgia"/>
              <a:buNone/>
            </a:pPr>
            <a:r>
              <a:rPr lang="en-US" smtClean="0"/>
              <a:t>	/etc/nsswitch.conf	r</a:t>
            </a:r>
          </a:p>
          <a:p>
            <a:pPr marL="109728" indent="0">
              <a:buFont typeface="Georgia"/>
              <a:buNone/>
            </a:pPr>
            <a:r>
              <a:rPr lang="en-US" smtClean="0"/>
              <a:t>	/etc/mtab 	r</a:t>
            </a:r>
          </a:p>
          <a:p>
            <a:pPr marL="109728" indent="0">
              <a:buFont typeface="Georgia"/>
              <a:buNone/>
            </a:pPr>
            <a:r>
              <a:rPr lang="en-US" smtClean="0"/>
              <a:t>	/etc/passwd 		r</a:t>
            </a:r>
          </a:p>
          <a:p>
            <a:pPr marL="109728" indent="0">
              <a:buFont typeface="Georgia"/>
              <a:buNone/>
            </a:pPr>
            <a:r>
              <a:rPr lang="en-US" smtClean="0"/>
              <a:t>	/etc/group	r</a:t>
            </a:r>
          </a:p>
          <a:p>
            <a:pPr marL="109728" indent="0">
              <a:buFont typeface="Georgia"/>
              <a:buNone/>
            </a:pPr>
            <a:r>
              <a:rPr lang="en-US" smtClean="0"/>
              <a:t>	/proc/meminfo 	r</a:t>
            </a:r>
          </a:p>
          <a:p>
            <a:pPr marL="109728" indent="0">
              <a:buFont typeface="Georgia"/>
              <a:buNone/>
            </a:pPr>
            <a:r>
              <a:rPr lang="en-US" smtClean="0"/>
              <a:t>	/dev/urandom	r</a:t>
            </a:r>
          </a:p>
          <a:p>
            <a:pPr marL="109728" indent="0">
              <a:buFont typeface="Georgia"/>
              <a:buNone/>
            </a:pPr>
            <a:r>
              <a:rPr lang="en-US" smtClean="0"/>
              <a:t>	/dev/log 	rw</a:t>
            </a:r>
          </a:p>
          <a:p>
            <a:pPr marL="109728" indent="0">
              <a:buFont typeface="Georgia"/>
              <a:buNone/>
            </a:pPr>
            <a:r>
              <a:rPr lang="en-US" smtClean="0"/>
              <a:t>	/dev/null	rw</a:t>
            </a:r>
          </a:p>
          <a:p>
            <a:pPr marL="109728" indent="0">
              <a:buFont typeface="Georgia"/>
              <a:buNone/>
            </a:pPr>
            <a:r>
              <a:rPr lang="en-US" smtClean="0"/>
              <a:t>	/lib	rx</a:t>
            </a:r>
          </a:p>
          <a:p>
            <a:pPr marL="109728" indent="0">
              <a:buFont typeface="Georgia"/>
              <a:buNone/>
            </a:pPr>
            <a:r>
              <a:rPr lang="en-US" smtClean="0"/>
              <a:t>	/usr/lib	rx</a:t>
            </a:r>
          </a:p>
          <a:p>
            <a:pPr marL="109728" indent="0">
              <a:buFont typeface="Georgia"/>
              <a:buNone/>
            </a:pPr>
            <a:r>
              <a:rPr lang="en-US" smtClean="0"/>
              <a:t>	/home/cvs	r</a:t>
            </a:r>
          </a:p>
          <a:p>
            <a:pPr marL="109728" indent="0">
              <a:buFont typeface="Georgia"/>
              <a:buNone/>
            </a:pPr>
            <a:r>
              <a:rPr lang="en-US" smtClean="0"/>
              <a:t>	/home/cvs/CVSROOT/val-tags	rw</a:t>
            </a:r>
          </a:p>
          <a:p>
            <a:pPr marL="109728" indent="0">
              <a:buFont typeface="Georgia"/>
              <a:buNone/>
            </a:pPr>
            <a:r>
              <a:rPr lang="en-US" smtClean="0"/>
              <a:t>	/home/cvs/CVSROOT/history	ra</a:t>
            </a:r>
          </a:p>
          <a:p>
            <a:pPr marL="109728" indent="0">
              <a:buFont typeface="Georgia"/>
              <a:buNone/>
            </a:pPr>
            <a:r>
              <a:rPr lang="en-US" smtClean="0"/>
              <a:t>	/tmp 	rwcd</a:t>
            </a:r>
          </a:p>
          <a:p>
            <a:pPr marL="109728" indent="0">
              <a:buFont typeface="Georgia"/>
              <a:buNone/>
            </a:pPr>
            <a:r>
              <a:rPr lang="en-US" smtClean="0"/>
              <a:t>	/var/lock/cvs	rwcd</a:t>
            </a:r>
          </a:p>
          <a:p>
            <a:pPr marL="109728" indent="0">
              <a:buFont typeface="Georgia"/>
              <a:buNone/>
            </a:pPr>
            <a:r>
              <a:rPr lang="en-US" smtClean="0"/>
              <a:t>	/var/run/.nscd_socket	rw</a:t>
            </a:r>
          </a:p>
          <a:p>
            <a:pPr marL="109728" indent="0">
              <a:buFont typeface="Georgia"/>
              <a:buNone/>
            </a:pPr>
            <a:r>
              <a:rPr lang="en-US" smtClean="0"/>
              <a:t>	/proc/sys/kernel/ngroups_max	r</a:t>
            </a:r>
          </a:p>
          <a:p>
            <a:pPr marL="109728" indent="0">
              <a:buFont typeface="Georgia"/>
              <a:buNone/>
            </a:pPr>
            <a:r>
              <a:rPr lang="en-US" smtClean="0"/>
              <a:t>	/proc/sys/kernel/version	r</a:t>
            </a:r>
          </a:p>
          <a:p>
            <a:pPr marL="109728" indent="0">
              <a:buFont typeface="Georgia"/>
              <a:buNone/>
            </a:pPr>
            <a:r>
              <a:rPr lang="en-US" smtClean="0"/>
              <a:t>	/var/run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2267634"/>
            <a:ext cx="25146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indent="0">
              <a:buNone/>
            </a:pPr>
            <a:r>
              <a:rPr lang="en-US" sz="1100" dirty="0" smtClean="0"/>
              <a:t>role </a:t>
            </a:r>
            <a:r>
              <a:rPr lang="en-US" sz="1100" dirty="0" err="1" smtClean="0"/>
              <a:t>cvs</a:t>
            </a:r>
            <a:r>
              <a:rPr lang="en-US" sz="1100" dirty="0" smtClean="0"/>
              <a:t> u</a:t>
            </a:r>
          </a:p>
          <a:p>
            <a:pPr marL="109728" indent="0">
              <a:buNone/>
            </a:pPr>
            <a:r>
              <a:rPr lang="en-US" sz="1100" dirty="0" smtClean="0"/>
              <a:t>subject / </a:t>
            </a:r>
          </a:p>
          <a:p>
            <a:pPr marL="109728" indent="0">
              <a:buNone/>
            </a:pPr>
            <a:r>
              <a:rPr lang="en-US" sz="1100" dirty="0" smtClean="0"/>
              <a:t>	/	h</a:t>
            </a:r>
          </a:p>
          <a:p>
            <a:pPr marL="109728" indent="0">
              <a:buNone/>
            </a:pPr>
            <a:r>
              <a:rPr lang="en-US" sz="1100" dirty="0" smtClean="0"/>
              <a:t>	-CAP_ALL</a:t>
            </a:r>
          </a:p>
          <a:p>
            <a:pPr marL="109728" indent="0">
              <a:buNone/>
            </a:pPr>
            <a:r>
              <a:rPr lang="en-US" sz="1100" dirty="0" smtClean="0"/>
              <a:t>	connect disabled</a:t>
            </a:r>
          </a:p>
          <a:p>
            <a:pPr marL="109728" indent="0">
              <a:buNone/>
            </a:pPr>
            <a:r>
              <a:rPr lang="en-US" sz="1100" dirty="0" smtClean="0"/>
              <a:t>	bind disabled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21067" y="4572000"/>
            <a:ext cx="2209800" cy="2031325"/>
          </a:xfrm>
          <a:prstGeom prst="rect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Warning!  No network policy specified, allows any normally-permitted network activity!  </a:t>
            </a:r>
            <a:r>
              <a:rPr lang="en-US" dirty="0" err="1" smtClean="0"/>
              <a:t>Gradm</a:t>
            </a:r>
            <a:r>
              <a:rPr lang="en-US" dirty="0" smtClean="0"/>
              <a:t> will alert you to this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4877324" y="6589553"/>
            <a:ext cx="1643743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3039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Questions/Requests?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Tried RBAC before and had a policy question?</a:t>
            </a:r>
          </a:p>
          <a:p>
            <a:r>
              <a:rPr lang="en-US" dirty="0" smtClean="0"/>
              <a:t>Features you would like to see?</a:t>
            </a:r>
          </a:p>
          <a:p>
            <a:endParaRPr lang="en-US" dirty="0"/>
          </a:p>
          <a:p>
            <a:r>
              <a:rPr lang="en-US" dirty="0" smtClean="0"/>
              <a:t>Thank you for supporting the research and development of </a:t>
            </a:r>
            <a:r>
              <a:rPr lang="en-US" dirty="0" err="1" smtClean="0"/>
              <a:t>grsecurity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3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Access Control?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Despite what Red Hat wants you to think, this is not the purpose of access control: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276600"/>
            <a:ext cx="6350000" cy="3492500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1016000" y="3104243"/>
            <a:ext cx="6604000" cy="31242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1016000" y="2951843"/>
            <a:ext cx="6553200" cy="3276600"/>
          </a:xfrm>
          <a:prstGeom prst="line">
            <a:avLst/>
          </a:prstGeom>
          <a:ln w="857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1419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Access Control?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Often used as a last line of defense (memory corruption post-exploitation)</a:t>
            </a:r>
          </a:p>
          <a:p>
            <a:r>
              <a:rPr lang="en-US" dirty="0" smtClean="0"/>
              <a:t>Front line defense for certain bug classes (arbitrary file disclosure, ../../../../</a:t>
            </a:r>
            <a:r>
              <a:rPr lang="en-US" dirty="0" err="1" smtClean="0"/>
              <a:t>etc</a:t>
            </a:r>
            <a:r>
              <a:rPr lang="en-US" dirty="0" smtClean="0"/>
              <a:t>/shadow)</a:t>
            </a:r>
          </a:p>
          <a:p>
            <a:r>
              <a:rPr lang="en-US" dirty="0" smtClean="0"/>
              <a:t>Typically not involved in reducing TCB attack surface</a:t>
            </a:r>
          </a:p>
          <a:p>
            <a:pPr lvl="1"/>
            <a:r>
              <a:rPr lang="en-US" dirty="0" smtClean="0"/>
              <a:t>Proper sandboxes help here, but sufficiently complex/efficient code will touch rare paths</a:t>
            </a:r>
          </a:p>
          <a:p>
            <a:pPr lvl="1"/>
            <a:r>
              <a:rPr lang="en-US" dirty="0" err="1"/>
              <a:t>p</a:t>
            </a:r>
            <a:r>
              <a:rPr lang="en-US" dirty="0" err="1" smtClean="0"/>
              <a:t>erf_counter</a:t>
            </a:r>
            <a:r>
              <a:rPr lang="en-US" dirty="0" smtClean="0"/>
              <a:t>()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917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Access Control?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Particularly useful in combination with a hostile attack environment</a:t>
            </a:r>
          </a:p>
          <a:p>
            <a:pPr lvl="1"/>
            <a:r>
              <a:rPr lang="en-US" dirty="0" smtClean="0"/>
              <a:t>NX, ASLR, other </a:t>
            </a:r>
            <a:r>
              <a:rPr lang="en-US" dirty="0" err="1" smtClean="0"/>
              <a:t>userland</a:t>
            </a:r>
            <a:r>
              <a:rPr lang="en-US" dirty="0" smtClean="0"/>
              <a:t> hardening</a:t>
            </a:r>
          </a:p>
          <a:p>
            <a:r>
              <a:rPr lang="en-US" dirty="0" err="1" smtClean="0"/>
              <a:t>PaX</a:t>
            </a:r>
            <a:r>
              <a:rPr lang="en-US" dirty="0" smtClean="0"/>
              <a:t> can provide removal of arbitrary code execution in memory</a:t>
            </a:r>
          </a:p>
          <a:p>
            <a:r>
              <a:rPr lang="en-US" dirty="0" smtClean="0"/>
              <a:t>Access Control can provide the same at the </a:t>
            </a:r>
            <a:r>
              <a:rPr lang="en-US" dirty="0" err="1" smtClean="0"/>
              <a:t>filesystem</a:t>
            </a:r>
            <a:r>
              <a:rPr lang="en-US" dirty="0" smtClean="0"/>
              <a:t> level</a:t>
            </a:r>
          </a:p>
        </p:txBody>
      </p:sp>
    </p:spTree>
    <p:extLst>
      <p:ext uri="{BB962C8B-B14F-4D97-AF65-F5344CB8AC3E}">
        <p14:creationId xmlns:p14="http://schemas.microsoft.com/office/powerpoint/2010/main" val="2505839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Design around Access Control strengths in combination with anti-exploitation measures</a:t>
            </a:r>
          </a:p>
          <a:p>
            <a:r>
              <a:rPr lang="en-US" dirty="0" smtClean="0"/>
              <a:t>Protect entire system, not just specific first-party apps</a:t>
            </a:r>
          </a:p>
          <a:p>
            <a:r>
              <a:rPr lang="en-US" dirty="0" smtClean="0"/>
              <a:t>Don’t create a “framework”, create a system with specific intent</a:t>
            </a:r>
          </a:p>
          <a:p>
            <a:pPr lvl="1"/>
            <a:r>
              <a:rPr lang="en-US" dirty="0" smtClean="0"/>
              <a:t>Allows detection of stupid/wrong usage and enables user education</a:t>
            </a:r>
          </a:p>
          <a:p>
            <a:r>
              <a:rPr lang="en-US" dirty="0" smtClean="0"/>
              <a:t>Human readable, intuitive policy with understandable error messages and suggestions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373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4456176"/>
          </a:xfrm>
        </p:spPr>
        <p:txBody>
          <a:bodyPr>
            <a:normAutofit/>
          </a:bodyPr>
          <a:lstStyle/>
          <a:p>
            <a:r>
              <a:rPr lang="en-US" dirty="0" smtClean="0"/>
              <a:t>Force users toward policies where base ambient permission is restrictive and unprivileged</a:t>
            </a:r>
          </a:p>
          <a:p>
            <a:r>
              <a:rPr lang="en-US" dirty="0" smtClean="0"/>
              <a:t>Provide full-system learning to automatically produce secure policies</a:t>
            </a:r>
          </a:p>
          <a:p>
            <a:pPr lvl="1"/>
            <a:r>
              <a:rPr lang="en-US" dirty="0" smtClean="0"/>
              <a:t>Generally better than those a </a:t>
            </a:r>
            <a:r>
              <a:rPr lang="en-US" dirty="0" err="1" smtClean="0"/>
              <a:t>distro</a:t>
            </a:r>
            <a:r>
              <a:rPr lang="en-US" dirty="0" smtClean="0"/>
              <a:t> or user could create</a:t>
            </a:r>
          </a:p>
          <a:p>
            <a:pPr lvl="1"/>
            <a:r>
              <a:rPr lang="en-US" dirty="0" smtClean="0"/>
              <a:t>Tailored to how software is used, not how it could be used in all configurations (inflation of ambient permission)</a:t>
            </a:r>
          </a:p>
        </p:txBody>
      </p:sp>
    </p:spTree>
    <p:extLst>
      <p:ext uri="{BB962C8B-B14F-4D97-AF65-F5344CB8AC3E}">
        <p14:creationId xmlns:p14="http://schemas.microsoft.com/office/powerpoint/2010/main" val="459049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simple configuration for learning based on questions like “what information is sensitive?”</a:t>
            </a:r>
          </a:p>
          <a:p>
            <a:r>
              <a:rPr lang="en-US" dirty="0"/>
              <a:t>Performance: &lt; 1% impact</a:t>
            </a:r>
          </a:p>
          <a:p>
            <a:pPr lvl="1"/>
            <a:r>
              <a:rPr lang="en-US" dirty="0" err="1" smtClean="0"/>
              <a:t>SELinux</a:t>
            </a:r>
            <a:r>
              <a:rPr lang="en-US" dirty="0" smtClean="0"/>
              <a:t> claims 7% average hit, 10% hit on Apache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0079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3F474C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3F474C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779</TotalTime>
  <Words>1523</Words>
  <Application>Microsoft Office PowerPoint</Application>
  <PresentationFormat>On-screen Show (4:3)</PresentationFormat>
  <Paragraphs>350</Paragraphs>
  <Slides>32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Calibri</vt:lpstr>
      <vt:lpstr>Georgia</vt:lpstr>
      <vt:lpstr>Trebuchet MS</vt:lpstr>
      <vt:lpstr>Wingdings 2</vt:lpstr>
      <vt:lpstr>Urban</vt:lpstr>
      <vt:lpstr>RBAC Tutorial</vt:lpstr>
      <vt:lpstr>Overview</vt:lpstr>
      <vt:lpstr>Why Access Control?</vt:lpstr>
      <vt:lpstr>Why Access Control? (cont.)</vt:lpstr>
      <vt:lpstr>Why Access Control? (cont.)</vt:lpstr>
      <vt:lpstr>Why Access Control? (cont.)</vt:lpstr>
      <vt:lpstr>Goals</vt:lpstr>
      <vt:lpstr>Goals (cont.)</vt:lpstr>
      <vt:lpstr>Goals (cont.)</vt:lpstr>
      <vt:lpstr>Architecture</vt:lpstr>
      <vt:lpstr>Architecture - Roles</vt:lpstr>
      <vt:lpstr>Architecture - Subjects</vt:lpstr>
      <vt:lpstr>Architecture - Objects</vt:lpstr>
      <vt:lpstr>Architecture – Objects (cont.)</vt:lpstr>
      <vt:lpstr>Implementation</vt:lpstr>
      <vt:lpstr>Implementation (cont.)</vt:lpstr>
      <vt:lpstr>Implementation (cont.)</vt:lpstr>
      <vt:lpstr>Implementation (cont.)</vt:lpstr>
      <vt:lpstr>Implementation (cont.)</vt:lpstr>
      <vt:lpstr>Implementation (cont.)</vt:lpstr>
      <vt:lpstr>Implementation (cont.)</vt:lpstr>
      <vt:lpstr>Lookup Example</vt:lpstr>
      <vt:lpstr>Lookup Example (cont.)</vt:lpstr>
      <vt:lpstr>Lookup Example (cont.)</vt:lpstr>
      <vt:lpstr>Lookup Example (cont.)</vt:lpstr>
      <vt:lpstr>Subject Example</vt:lpstr>
      <vt:lpstr>Subject Example (cont.)</vt:lpstr>
      <vt:lpstr>Subject Example (cont.)</vt:lpstr>
      <vt:lpstr>Subject Example (cont.)</vt:lpstr>
      <vt:lpstr>Subject Example (cont.)</vt:lpstr>
      <vt:lpstr>Subject Example (cont.)</vt:lpstr>
      <vt:lpstr>Questions/Requests?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RBAC Tutorial</dc:title>
  <dc:creator>spender</dc:creator>
  <cp:lastModifiedBy>spender</cp:lastModifiedBy>
  <cp:revision>107</cp:revision>
  <dcterms:created xsi:type="dcterms:W3CDTF">2012-09-15T21:30:24Z</dcterms:created>
  <dcterms:modified xsi:type="dcterms:W3CDTF">2013-08-02T21:48:14Z</dcterms:modified>
</cp:coreProperties>
</file>